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Calibri" panose="020F0502020204030204" pitchFamily="34" charset="0"/>
      <p:regular r:id="rId12"/>
      <p:bold r:id="rId13"/>
      <p:italic r:id="rId14"/>
      <p:boldItalic r:id="rId15"/>
    </p:embeddedFont>
    <p:embeddedFont>
      <p:font typeface="Instrument Sans Medium" panose="020B0604020202020204" charset="0"/>
      <p:regular r:id="rId16"/>
    </p:embeddedFont>
    <p:embeddedFont>
      <p:font typeface="Instrument Sans Semi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4797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33076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AI-Powered Solar Tracking: Optimizing Energy Capture</a:t>
            </a:r>
            <a:endParaRPr lang="en-US" sz="4450" dirty="0"/>
          </a:p>
        </p:txBody>
      </p:sp>
      <p:sp>
        <p:nvSpPr>
          <p:cNvPr id="4" name="Text 1"/>
          <p:cNvSpPr/>
          <p:nvPr/>
        </p:nvSpPr>
        <p:spPr>
          <a:xfrm>
            <a:off x="6280190" y="3088481"/>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Welcome to our presentation on the development and impact of an intelligent solar tracking system using artificial neural networks. This project demonstrates how AI can significantly enhance solar energy capture efficiency while reducing costs.</a:t>
            </a:r>
            <a:endParaRPr lang="en-US" sz="1750" dirty="0"/>
          </a:p>
        </p:txBody>
      </p:sp>
      <p:sp>
        <p:nvSpPr>
          <p:cNvPr id="5" name="Text 2"/>
          <p:cNvSpPr/>
          <p:nvPr/>
        </p:nvSpPr>
        <p:spPr>
          <a:xfrm>
            <a:off x="6280190" y="4795242"/>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We'll explore the technical aspects of our system, analyze real-world impacts, examine economic benefits, and discuss future developments in the solar sector. Our findings show promising results that could reshape the renewable energy landscape.</a:t>
            </a:r>
            <a:endParaRPr lang="en-US" sz="1750" dirty="0"/>
          </a:p>
        </p:txBody>
      </p:sp>
      <p:sp>
        <p:nvSpPr>
          <p:cNvPr id="6" name="Shape 3"/>
          <p:cNvSpPr/>
          <p:nvPr/>
        </p:nvSpPr>
        <p:spPr>
          <a:xfrm>
            <a:off x="6280190" y="6518910"/>
            <a:ext cx="362903" cy="362903"/>
          </a:xfrm>
          <a:prstGeom prst="roundRect">
            <a:avLst>
              <a:gd name="adj" fmla="val 25194296"/>
            </a:avLst>
          </a:prstGeom>
          <a:noFill/>
          <a:ln w="7620">
            <a:solidFill>
              <a:srgbClr val="FFFFFF"/>
            </a:solidFill>
            <a:prstDash val="solid"/>
          </a:ln>
        </p:spPr>
      </p:sp>
      <p:pic>
        <p:nvPicPr>
          <p:cNvPr id="7" name="Image 1" descr="preencoded.png"/>
          <p:cNvPicPr>
            <a:picLocks noChangeAspect="1"/>
          </p:cNvPicPr>
          <p:nvPr/>
        </p:nvPicPr>
        <p:blipFill>
          <a:blip r:embed="rId4"/>
          <a:stretch>
            <a:fillRect/>
          </a:stretch>
        </p:blipFill>
        <p:spPr>
          <a:xfrm>
            <a:off x="6287810" y="6526530"/>
            <a:ext cx="347663" cy="347663"/>
          </a:xfrm>
          <a:prstGeom prst="rect">
            <a:avLst/>
          </a:prstGeom>
        </p:spPr>
      </p:pic>
      <p:sp>
        <p:nvSpPr>
          <p:cNvPr id="8" name="Text 4"/>
          <p:cNvSpPr/>
          <p:nvPr/>
        </p:nvSpPr>
        <p:spPr>
          <a:xfrm>
            <a:off x="6756440" y="6502003"/>
            <a:ext cx="2526268" cy="396835"/>
          </a:xfrm>
          <a:prstGeom prst="rect">
            <a:avLst/>
          </a:prstGeom>
          <a:noFill/>
          <a:ln/>
        </p:spPr>
        <p:txBody>
          <a:bodyPr wrap="none" lIns="0" tIns="0" rIns="0" bIns="0" rtlCol="0" anchor="t"/>
          <a:lstStyle/>
          <a:p>
            <a:pPr marL="0" indent="0" algn="l">
              <a:lnSpc>
                <a:spcPts val="3100"/>
              </a:lnSpc>
              <a:buNone/>
            </a:pPr>
            <a:r>
              <a:rPr lang="en-US" sz="2200" b="1" dirty="0">
                <a:solidFill>
                  <a:srgbClr val="5B5F71"/>
                </a:solidFill>
                <a:latin typeface="Instrument Sans Bold" pitchFamily="34" charset="0"/>
                <a:ea typeface="Instrument Sans Bold" pitchFamily="34" charset="-122"/>
                <a:cs typeface="Instrument Sans Bold" pitchFamily="34" charset="-120"/>
              </a:rPr>
              <a:t>by Md Aamir Imran</a:t>
            </a:r>
            <a:endParaRPr lang="en-US" sz="2200" dirty="0"/>
          </a:p>
        </p:txBody>
      </p:sp>
      <p:sp>
        <p:nvSpPr>
          <p:cNvPr id="9" name="Rectangle 8">
            <a:extLst>
              <a:ext uri="{FF2B5EF4-FFF2-40B4-BE49-F238E27FC236}">
                <a16:creationId xmlns:a16="http://schemas.microsoft.com/office/drawing/2014/main" id="{B783F4A8-BAAE-499D-8FD0-4B31FD281E1A}"/>
              </a:ext>
            </a:extLst>
          </p:cNvPr>
          <p:cNvSpPr/>
          <p:nvPr/>
        </p:nvSpPr>
        <p:spPr>
          <a:xfrm>
            <a:off x="12758570" y="7627171"/>
            <a:ext cx="1785769" cy="527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8917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Project Overview &amp; Methodology</a:t>
            </a:r>
            <a:endParaRPr lang="en-US" sz="4450" dirty="0"/>
          </a:p>
        </p:txBody>
      </p:sp>
      <p:sp>
        <p:nvSpPr>
          <p:cNvPr id="4" name="Shape 1"/>
          <p:cNvSpPr/>
          <p:nvPr/>
        </p:nvSpPr>
        <p:spPr>
          <a:xfrm>
            <a:off x="793790" y="2746891"/>
            <a:ext cx="510302" cy="510302"/>
          </a:xfrm>
          <a:prstGeom prst="roundRect">
            <a:avLst>
              <a:gd name="adj" fmla="val 18669"/>
            </a:avLst>
          </a:prstGeom>
          <a:solidFill>
            <a:srgbClr val="E2E3E9"/>
          </a:solidFill>
          <a:ln w="7620">
            <a:solidFill>
              <a:srgbClr val="C8C9CF"/>
            </a:solidFill>
            <a:prstDash val="solid"/>
          </a:ln>
        </p:spPr>
      </p:sp>
      <p:pic>
        <p:nvPicPr>
          <p:cNvPr id="5" name="Image 1" descr="preencoded.png"/>
          <p:cNvPicPr>
            <a:picLocks noChangeAspect="1"/>
          </p:cNvPicPr>
          <p:nvPr/>
        </p:nvPicPr>
        <p:blipFill>
          <a:blip r:embed="rId4"/>
          <a:stretch>
            <a:fillRect/>
          </a:stretch>
        </p:blipFill>
        <p:spPr>
          <a:xfrm>
            <a:off x="878860" y="2789396"/>
            <a:ext cx="340162" cy="425291"/>
          </a:xfrm>
          <a:prstGeom prst="rect">
            <a:avLst/>
          </a:prstGeom>
        </p:spPr>
      </p:pic>
      <p:sp>
        <p:nvSpPr>
          <p:cNvPr id="6" name="Text 2"/>
          <p:cNvSpPr/>
          <p:nvPr/>
        </p:nvSpPr>
        <p:spPr>
          <a:xfrm>
            <a:off x="1530906" y="28247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Objective</a:t>
            </a:r>
            <a:endParaRPr lang="en-US" sz="2200" dirty="0"/>
          </a:p>
        </p:txBody>
      </p:sp>
      <p:sp>
        <p:nvSpPr>
          <p:cNvPr id="7" name="Text 3"/>
          <p:cNvSpPr/>
          <p:nvPr/>
        </p:nvSpPr>
        <p:spPr>
          <a:xfrm>
            <a:off x="1530906" y="3315176"/>
            <a:ext cx="2899410" cy="1814513"/>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Develop intelligent solar tracking using artificial neural network control to optimize energy capture efficiency</a:t>
            </a:r>
            <a:endParaRPr lang="en-US" sz="1750" dirty="0"/>
          </a:p>
        </p:txBody>
      </p:sp>
      <p:sp>
        <p:nvSpPr>
          <p:cNvPr id="8" name="Shape 4"/>
          <p:cNvSpPr/>
          <p:nvPr/>
        </p:nvSpPr>
        <p:spPr>
          <a:xfrm>
            <a:off x="4713803" y="2746891"/>
            <a:ext cx="510302" cy="510302"/>
          </a:xfrm>
          <a:prstGeom prst="roundRect">
            <a:avLst>
              <a:gd name="adj" fmla="val 18669"/>
            </a:avLst>
          </a:prstGeom>
          <a:solidFill>
            <a:srgbClr val="E2E3E9"/>
          </a:solidFill>
          <a:ln w="7620">
            <a:solidFill>
              <a:srgbClr val="C8C9CF"/>
            </a:solidFill>
            <a:prstDash val="solid"/>
          </a:ln>
        </p:spPr>
      </p:sp>
      <p:pic>
        <p:nvPicPr>
          <p:cNvPr id="9" name="Image 2" descr="preencoded.png"/>
          <p:cNvPicPr>
            <a:picLocks noChangeAspect="1"/>
          </p:cNvPicPr>
          <p:nvPr/>
        </p:nvPicPr>
        <p:blipFill>
          <a:blip r:embed="rId5"/>
          <a:stretch>
            <a:fillRect/>
          </a:stretch>
        </p:blipFill>
        <p:spPr>
          <a:xfrm>
            <a:off x="4798874" y="2789396"/>
            <a:ext cx="340162" cy="425291"/>
          </a:xfrm>
          <a:prstGeom prst="rect">
            <a:avLst/>
          </a:prstGeom>
        </p:spPr>
      </p:pic>
      <p:sp>
        <p:nvSpPr>
          <p:cNvPr id="10" name="Text 5"/>
          <p:cNvSpPr/>
          <p:nvPr/>
        </p:nvSpPr>
        <p:spPr>
          <a:xfrm>
            <a:off x="5450919" y="28247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Methodology</a:t>
            </a:r>
            <a:endParaRPr lang="en-US" sz="2200" dirty="0"/>
          </a:p>
        </p:txBody>
      </p:sp>
      <p:sp>
        <p:nvSpPr>
          <p:cNvPr id="11" name="Text 6"/>
          <p:cNvSpPr/>
          <p:nvPr/>
        </p:nvSpPr>
        <p:spPr>
          <a:xfrm>
            <a:off x="5450919" y="3315176"/>
            <a:ext cx="2899410" cy="1814513"/>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MATLAB/Simulink simulation integrating physical modeling of PV panels and actuators with neural network controller</a:t>
            </a:r>
            <a:endParaRPr lang="en-US" sz="1750" dirty="0"/>
          </a:p>
        </p:txBody>
      </p:sp>
      <p:sp>
        <p:nvSpPr>
          <p:cNvPr id="12" name="Shape 7"/>
          <p:cNvSpPr/>
          <p:nvPr/>
        </p:nvSpPr>
        <p:spPr>
          <a:xfrm>
            <a:off x="793790" y="5583317"/>
            <a:ext cx="510302" cy="510302"/>
          </a:xfrm>
          <a:prstGeom prst="roundRect">
            <a:avLst>
              <a:gd name="adj" fmla="val 18669"/>
            </a:avLst>
          </a:prstGeom>
          <a:solidFill>
            <a:srgbClr val="E2E3E9"/>
          </a:solidFill>
          <a:ln w="7620">
            <a:solidFill>
              <a:srgbClr val="C8C9CF"/>
            </a:solidFill>
            <a:prstDash val="solid"/>
          </a:ln>
        </p:spPr>
      </p:sp>
      <p:pic>
        <p:nvPicPr>
          <p:cNvPr id="13" name="Image 3" descr="preencoded.png"/>
          <p:cNvPicPr>
            <a:picLocks noChangeAspect="1"/>
          </p:cNvPicPr>
          <p:nvPr/>
        </p:nvPicPr>
        <p:blipFill>
          <a:blip r:embed="rId6"/>
          <a:stretch>
            <a:fillRect/>
          </a:stretch>
        </p:blipFill>
        <p:spPr>
          <a:xfrm>
            <a:off x="878860" y="5625822"/>
            <a:ext cx="340162" cy="425291"/>
          </a:xfrm>
          <a:prstGeom prst="rect">
            <a:avLst/>
          </a:prstGeom>
        </p:spPr>
      </p:pic>
      <p:sp>
        <p:nvSpPr>
          <p:cNvPr id="14" name="Text 8"/>
          <p:cNvSpPr/>
          <p:nvPr/>
        </p:nvSpPr>
        <p:spPr>
          <a:xfrm>
            <a:off x="1530906" y="566118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Key Results</a:t>
            </a:r>
            <a:endParaRPr lang="en-US" sz="2200" dirty="0"/>
          </a:p>
        </p:txBody>
      </p:sp>
      <p:sp>
        <p:nvSpPr>
          <p:cNvPr id="15" name="Text 9"/>
          <p:cNvSpPr/>
          <p:nvPr/>
        </p:nvSpPr>
        <p:spPr>
          <a:xfrm>
            <a:off x="1530906" y="6151602"/>
            <a:ext cx="6819305"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23% energy gain versus fixed systems, 1.5° tracking accuracy (MAE), and 20% better cloudy-day performance compared to traditional trackers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95607"/>
            <a:ext cx="10285571"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Real-World Operational Improvements</a:t>
            </a:r>
            <a:endParaRPr lang="en-US" sz="4450" dirty="0"/>
          </a:p>
        </p:txBody>
      </p:sp>
      <p:sp>
        <p:nvSpPr>
          <p:cNvPr id="3" name="Text 1"/>
          <p:cNvSpPr/>
          <p:nvPr/>
        </p:nvSpPr>
        <p:spPr>
          <a:xfrm>
            <a:off x="793790" y="3271361"/>
            <a:ext cx="2868573"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Energy Yield Increase</a:t>
            </a:r>
            <a:endParaRPr lang="en-US" sz="2200" dirty="0"/>
          </a:p>
        </p:txBody>
      </p:sp>
      <p:sp>
        <p:nvSpPr>
          <p:cNvPr id="4" name="Text 2"/>
          <p:cNvSpPr/>
          <p:nvPr/>
        </p:nvSpPr>
        <p:spPr>
          <a:xfrm>
            <a:off x="793790" y="3852505"/>
            <a:ext cx="3978116" cy="217741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Implementation of tracking systems in utility-scale plants has demonstrated consistent energy yield increases of 15-30%, significantly improving plant output efficiency.</a:t>
            </a:r>
            <a:endParaRPr lang="en-US" sz="1750" dirty="0"/>
          </a:p>
        </p:txBody>
      </p:sp>
      <p:sp>
        <p:nvSpPr>
          <p:cNvPr id="5" name="Text 3"/>
          <p:cNvSpPr/>
          <p:nvPr/>
        </p:nvSpPr>
        <p:spPr>
          <a:xfrm>
            <a:off x="5332928" y="327136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Case Study: Gujarat</a:t>
            </a:r>
            <a:endParaRPr lang="en-US" sz="2200" dirty="0"/>
          </a:p>
        </p:txBody>
      </p:sp>
      <p:sp>
        <p:nvSpPr>
          <p:cNvPr id="6" name="Text 4"/>
          <p:cNvSpPr/>
          <p:nvPr/>
        </p:nvSpPr>
        <p:spPr>
          <a:xfrm>
            <a:off x="5332928" y="3852505"/>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AI forecasting implementation reduced prediction gaps by 30%, allowing for better grid integration and resource planning.</a:t>
            </a:r>
            <a:endParaRPr lang="en-US" sz="1750" dirty="0"/>
          </a:p>
        </p:txBody>
      </p:sp>
      <p:sp>
        <p:nvSpPr>
          <p:cNvPr id="7" name="Text 5"/>
          <p:cNvSpPr/>
          <p:nvPr/>
        </p:nvSpPr>
        <p:spPr>
          <a:xfrm>
            <a:off x="9872067" y="3271361"/>
            <a:ext cx="3331964"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Case Study: Maharashtra</a:t>
            </a:r>
            <a:endParaRPr lang="en-US" sz="2200" dirty="0"/>
          </a:p>
        </p:txBody>
      </p:sp>
      <p:sp>
        <p:nvSpPr>
          <p:cNvPr id="8" name="Text 6"/>
          <p:cNvSpPr/>
          <p:nvPr/>
        </p:nvSpPr>
        <p:spPr>
          <a:xfrm>
            <a:off x="9872067" y="3852505"/>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AI-driven maintenance protocols boosted generation by 15% through optimized cleaning schedules and predictive maintenance.</a:t>
            </a:r>
            <a:endParaRPr lang="en-US" sz="1750" dirty="0"/>
          </a:p>
        </p:txBody>
      </p:sp>
      <p:sp>
        <p:nvSpPr>
          <p:cNvPr id="9" name="Rectangle 8">
            <a:extLst>
              <a:ext uri="{FF2B5EF4-FFF2-40B4-BE49-F238E27FC236}">
                <a16:creationId xmlns:a16="http://schemas.microsoft.com/office/drawing/2014/main" id="{E85F48D4-1E45-4E55-AB0E-2639C15E84B2}"/>
              </a:ext>
            </a:extLst>
          </p:cNvPr>
          <p:cNvSpPr/>
          <p:nvPr/>
        </p:nvSpPr>
        <p:spPr>
          <a:xfrm>
            <a:off x="12758570" y="7627171"/>
            <a:ext cx="1785769" cy="527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5930" y="610791"/>
            <a:ext cx="7592139" cy="1385411"/>
          </a:xfrm>
          <a:prstGeom prst="rect">
            <a:avLst/>
          </a:prstGeom>
          <a:noFill/>
          <a:ln/>
        </p:spPr>
        <p:txBody>
          <a:bodyPr wrap="square" lIns="0" tIns="0" rIns="0" bIns="0" rtlCol="0" anchor="t"/>
          <a:lstStyle/>
          <a:p>
            <a:pPr marL="0" indent="0" algn="l">
              <a:lnSpc>
                <a:spcPts val="5450"/>
              </a:lnSpc>
              <a:buNone/>
            </a:pPr>
            <a:r>
              <a:rPr lang="en-US" sz="4350" dirty="0">
                <a:solidFill>
                  <a:srgbClr val="505468"/>
                </a:solidFill>
                <a:latin typeface="Instrument Sans Semi Bold" pitchFamily="34" charset="0"/>
                <a:ea typeface="Instrument Sans Semi Bold" pitchFamily="34" charset="-122"/>
                <a:cs typeface="Instrument Sans Semi Bold" pitchFamily="34" charset="-120"/>
              </a:rPr>
              <a:t>Economic &amp; Environmental Benefits</a:t>
            </a:r>
            <a:endParaRPr lang="en-US" sz="4350" dirty="0"/>
          </a:p>
        </p:txBody>
      </p:sp>
      <p:sp>
        <p:nvSpPr>
          <p:cNvPr id="4" name="Shape 1"/>
          <p:cNvSpPr/>
          <p:nvPr/>
        </p:nvSpPr>
        <p:spPr>
          <a:xfrm>
            <a:off x="775930" y="2328743"/>
            <a:ext cx="3685223" cy="3066217"/>
          </a:xfrm>
          <a:prstGeom prst="roundRect">
            <a:avLst>
              <a:gd name="adj" fmla="val 3037"/>
            </a:avLst>
          </a:prstGeom>
          <a:solidFill>
            <a:srgbClr val="E2E3E9"/>
          </a:solidFill>
          <a:ln w="7620">
            <a:solidFill>
              <a:srgbClr val="C8C9CF"/>
            </a:solidFill>
            <a:prstDash val="solid"/>
          </a:ln>
        </p:spPr>
      </p:sp>
      <p:sp>
        <p:nvSpPr>
          <p:cNvPr id="5" name="Text 2"/>
          <p:cNvSpPr/>
          <p:nvPr/>
        </p:nvSpPr>
        <p:spPr>
          <a:xfrm>
            <a:off x="1005245" y="2558058"/>
            <a:ext cx="2771180" cy="346472"/>
          </a:xfrm>
          <a:prstGeom prst="rect">
            <a:avLst/>
          </a:prstGeom>
          <a:noFill/>
          <a:ln/>
        </p:spPr>
        <p:txBody>
          <a:bodyPr wrap="none" lIns="0" tIns="0" rIns="0" bIns="0" rtlCol="0" anchor="t"/>
          <a:lstStyle/>
          <a:p>
            <a:pPr marL="0" indent="0" algn="l">
              <a:lnSpc>
                <a:spcPts val="2700"/>
              </a:lnSpc>
              <a:buNone/>
            </a:pPr>
            <a:r>
              <a:rPr lang="en-US" sz="2150" dirty="0">
                <a:solidFill>
                  <a:srgbClr val="5B5F71"/>
                </a:solidFill>
                <a:latin typeface="Instrument Sans Semi Bold" pitchFamily="34" charset="0"/>
                <a:ea typeface="Instrument Sans Semi Bold" pitchFamily="34" charset="-122"/>
                <a:cs typeface="Instrument Sans Semi Bold" pitchFamily="34" charset="-120"/>
              </a:rPr>
              <a:t>Investment Returns</a:t>
            </a:r>
            <a:endParaRPr lang="en-US" sz="2150" dirty="0"/>
          </a:p>
        </p:txBody>
      </p:sp>
      <p:sp>
        <p:nvSpPr>
          <p:cNvPr id="6" name="Text 3"/>
          <p:cNvSpPr/>
          <p:nvPr/>
        </p:nvSpPr>
        <p:spPr>
          <a:xfrm>
            <a:off x="1005245" y="3037522"/>
            <a:ext cx="3226594" cy="2128123"/>
          </a:xfrm>
          <a:prstGeom prst="rect">
            <a:avLst/>
          </a:prstGeom>
          <a:noFill/>
          <a:ln/>
        </p:spPr>
        <p:txBody>
          <a:bodyPr wrap="square" lIns="0" tIns="0" rIns="0" bIns="0" rtlCol="0" anchor="t"/>
          <a:lstStyle/>
          <a:p>
            <a:pPr marL="0" indent="0" algn="l">
              <a:lnSpc>
                <a:spcPts val="275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While trackers add approximately 10% to capital expenditure, they deliver over 20% output gain, resulting in improved return on investment for solar projects.</a:t>
            </a:r>
            <a:endParaRPr lang="en-US" sz="1700" dirty="0"/>
          </a:p>
        </p:txBody>
      </p:sp>
      <p:sp>
        <p:nvSpPr>
          <p:cNvPr id="7" name="Shape 4"/>
          <p:cNvSpPr/>
          <p:nvPr/>
        </p:nvSpPr>
        <p:spPr>
          <a:xfrm>
            <a:off x="4682847" y="2328743"/>
            <a:ext cx="3685223" cy="3066217"/>
          </a:xfrm>
          <a:prstGeom prst="roundRect">
            <a:avLst>
              <a:gd name="adj" fmla="val 3037"/>
            </a:avLst>
          </a:prstGeom>
          <a:solidFill>
            <a:srgbClr val="E2E3E9"/>
          </a:solidFill>
          <a:ln w="7620">
            <a:solidFill>
              <a:srgbClr val="C8C9CF"/>
            </a:solidFill>
            <a:prstDash val="solid"/>
          </a:ln>
        </p:spPr>
      </p:sp>
      <p:sp>
        <p:nvSpPr>
          <p:cNvPr id="8" name="Text 5"/>
          <p:cNvSpPr/>
          <p:nvPr/>
        </p:nvSpPr>
        <p:spPr>
          <a:xfrm>
            <a:off x="4912162" y="2558058"/>
            <a:ext cx="2771180" cy="346472"/>
          </a:xfrm>
          <a:prstGeom prst="rect">
            <a:avLst/>
          </a:prstGeom>
          <a:noFill/>
          <a:ln/>
        </p:spPr>
        <p:txBody>
          <a:bodyPr wrap="none" lIns="0" tIns="0" rIns="0" bIns="0" rtlCol="0" anchor="t"/>
          <a:lstStyle/>
          <a:p>
            <a:pPr marL="0" indent="0" algn="l">
              <a:lnSpc>
                <a:spcPts val="2700"/>
              </a:lnSpc>
              <a:buNone/>
            </a:pPr>
            <a:r>
              <a:rPr lang="en-US" sz="2150" dirty="0">
                <a:solidFill>
                  <a:srgbClr val="5B5F71"/>
                </a:solidFill>
                <a:latin typeface="Instrument Sans Semi Bold" pitchFamily="34" charset="0"/>
                <a:ea typeface="Instrument Sans Semi Bold" pitchFamily="34" charset="-122"/>
                <a:cs typeface="Instrument Sans Semi Bold" pitchFamily="34" charset="-120"/>
              </a:rPr>
              <a:t>LCOE Reduction</a:t>
            </a:r>
            <a:endParaRPr lang="en-US" sz="2150" dirty="0"/>
          </a:p>
        </p:txBody>
      </p:sp>
      <p:sp>
        <p:nvSpPr>
          <p:cNvPr id="9" name="Text 6"/>
          <p:cNvSpPr/>
          <p:nvPr/>
        </p:nvSpPr>
        <p:spPr>
          <a:xfrm>
            <a:off x="4912162" y="3037522"/>
            <a:ext cx="3226594" cy="2128123"/>
          </a:xfrm>
          <a:prstGeom prst="rect">
            <a:avLst/>
          </a:prstGeom>
          <a:noFill/>
          <a:ln/>
        </p:spPr>
        <p:txBody>
          <a:bodyPr wrap="square" lIns="0" tIns="0" rIns="0" bIns="0" rtlCol="0" anchor="t"/>
          <a:lstStyle/>
          <a:p>
            <a:pPr marL="0" indent="0" algn="l">
              <a:lnSpc>
                <a:spcPts val="275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Levelized Cost of Energy reduction of $0.03-$0.05/kWh for tracked versus fixed systems, making solar more competitive with conventional energy sources.</a:t>
            </a:r>
            <a:endParaRPr lang="en-US" sz="1700" dirty="0"/>
          </a:p>
        </p:txBody>
      </p:sp>
      <p:sp>
        <p:nvSpPr>
          <p:cNvPr id="10" name="Shape 7"/>
          <p:cNvSpPr/>
          <p:nvPr/>
        </p:nvSpPr>
        <p:spPr>
          <a:xfrm>
            <a:off x="775930" y="5616654"/>
            <a:ext cx="7592139" cy="2002155"/>
          </a:xfrm>
          <a:prstGeom prst="roundRect">
            <a:avLst>
              <a:gd name="adj" fmla="val 4651"/>
            </a:avLst>
          </a:prstGeom>
          <a:solidFill>
            <a:srgbClr val="E2E3E9"/>
          </a:solidFill>
          <a:ln w="7620">
            <a:solidFill>
              <a:srgbClr val="C8C9CF"/>
            </a:solidFill>
            <a:prstDash val="solid"/>
          </a:ln>
        </p:spPr>
      </p:sp>
      <p:sp>
        <p:nvSpPr>
          <p:cNvPr id="11" name="Text 8"/>
          <p:cNvSpPr/>
          <p:nvPr/>
        </p:nvSpPr>
        <p:spPr>
          <a:xfrm>
            <a:off x="1005245" y="5845969"/>
            <a:ext cx="2771180" cy="346472"/>
          </a:xfrm>
          <a:prstGeom prst="rect">
            <a:avLst/>
          </a:prstGeom>
          <a:noFill/>
          <a:ln/>
        </p:spPr>
        <p:txBody>
          <a:bodyPr wrap="none" lIns="0" tIns="0" rIns="0" bIns="0" rtlCol="0" anchor="t"/>
          <a:lstStyle/>
          <a:p>
            <a:pPr marL="0" indent="0" algn="l">
              <a:lnSpc>
                <a:spcPts val="2700"/>
              </a:lnSpc>
              <a:buNone/>
            </a:pPr>
            <a:r>
              <a:rPr lang="en-US" sz="2150" dirty="0">
                <a:solidFill>
                  <a:srgbClr val="5B5F71"/>
                </a:solidFill>
                <a:latin typeface="Instrument Sans Semi Bold" pitchFamily="34" charset="0"/>
                <a:ea typeface="Instrument Sans Semi Bold" pitchFamily="34" charset="-122"/>
                <a:cs typeface="Instrument Sans Semi Bold" pitchFamily="34" charset="-120"/>
              </a:rPr>
              <a:t>Carbon Impact</a:t>
            </a:r>
            <a:endParaRPr lang="en-US" sz="2150" dirty="0"/>
          </a:p>
        </p:txBody>
      </p:sp>
      <p:sp>
        <p:nvSpPr>
          <p:cNvPr id="12" name="Text 9"/>
          <p:cNvSpPr/>
          <p:nvPr/>
        </p:nvSpPr>
        <p:spPr>
          <a:xfrm>
            <a:off x="1005245" y="6325433"/>
            <a:ext cx="7133511" cy="1064062"/>
          </a:xfrm>
          <a:prstGeom prst="rect">
            <a:avLst/>
          </a:prstGeom>
          <a:noFill/>
          <a:ln/>
        </p:spPr>
        <p:txBody>
          <a:bodyPr wrap="square" lIns="0" tIns="0" rIns="0" bIns="0" rtlCol="0" anchor="t"/>
          <a:lstStyle/>
          <a:p>
            <a:pPr marL="0" indent="0" algn="l">
              <a:lnSpc>
                <a:spcPts val="275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The efficiency gains from tracking systems prevent approximately 2.1 tons of CO₂ emissions per megawatt per year, contributing to climate change mitigation efforts.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4260" y="586026"/>
            <a:ext cx="7655481" cy="1328976"/>
          </a:xfrm>
          <a:prstGeom prst="rect">
            <a:avLst/>
          </a:prstGeom>
          <a:noFill/>
          <a:ln/>
        </p:spPr>
        <p:txBody>
          <a:bodyPr wrap="square" lIns="0" tIns="0" rIns="0" bIns="0" rtlCol="0" anchor="t"/>
          <a:lstStyle/>
          <a:p>
            <a:pPr marL="0" indent="0" algn="l">
              <a:lnSpc>
                <a:spcPts val="5200"/>
              </a:lnSpc>
              <a:buNone/>
            </a:pPr>
            <a:r>
              <a:rPr lang="en-US" sz="4150" dirty="0">
                <a:solidFill>
                  <a:srgbClr val="505468"/>
                </a:solidFill>
                <a:latin typeface="Instrument Sans Semi Bold" pitchFamily="34" charset="0"/>
                <a:ea typeface="Instrument Sans Semi Bold" pitchFamily="34" charset="-122"/>
                <a:cs typeface="Instrument Sans Semi Bold" pitchFamily="34" charset="-120"/>
              </a:rPr>
              <a:t>Technology Roadmap &amp; Market Trends</a:t>
            </a:r>
            <a:endParaRPr lang="en-US" sz="4150" dirty="0"/>
          </a:p>
        </p:txBody>
      </p:sp>
      <p:sp>
        <p:nvSpPr>
          <p:cNvPr id="4" name="Shape 1"/>
          <p:cNvSpPr/>
          <p:nvPr/>
        </p:nvSpPr>
        <p:spPr>
          <a:xfrm>
            <a:off x="983456" y="2233970"/>
            <a:ext cx="22860" cy="4489966"/>
          </a:xfrm>
          <a:prstGeom prst="roundRect">
            <a:avLst>
              <a:gd name="adj" fmla="val 390698"/>
            </a:avLst>
          </a:prstGeom>
          <a:solidFill>
            <a:srgbClr val="C8C9CF"/>
          </a:solidFill>
          <a:ln/>
        </p:spPr>
      </p:sp>
      <p:sp>
        <p:nvSpPr>
          <p:cNvPr id="5" name="Shape 2"/>
          <p:cNvSpPr/>
          <p:nvPr/>
        </p:nvSpPr>
        <p:spPr>
          <a:xfrm>
            <a:off x="1199793" y="2461736"/>
            <a:ext cx="637937" cy="22860"/>
          </a:xfrm>
          <a:prstGeom prst="roundRect">
            <a:avLst>
              <a:gd name="adj" fmla="val 390698"/>
            </a:avLst>
          </a:prstGeom>
          <a:solidFill>
            <a:srgbClr val="C8C9CF"/>
          </a:solidFill>
          <a:ln/>
        </p:spPr>
      </p:sp>
      <p:sp>
        <p:nvSpPr>
          <p:cNvPr id="6" name="Shape 3"/>
          <p:cNvSpPr/>
          <p:nvPr/>
        </p:nvSpPr>
        <p:spPr>
          <a:xfrm>
            <a:off x="744260" y="2233970"/>
            <a:ext cx="478393" cy="478393"/>
          </a:xfrm>
          <a:prstGeom prst="roundRect">
            <a:avLst>
              <a:gd name="adj" fmla="val 18669"/>
            </a:avLst>
          </a:prstGeom>
          <a:solidFill>
            <a:srgbClr val="E2E3E9"/>
          </a:solidFill>
          <a:ln w="7620">
            <a:solidFill>
              <a:srgbClr val="C8C9CF"/>
            </a:solidFill>
            <a:prstDash val="solid"/>
          </a:ln>
        </p:spPr>
      </p:sp>
      <p:pic>
        <p:nvPicPr>
          <p:cNvPr id="7" name="Image 1" descr="preencoded.png"/>
          <p:cNvPicPr>
            <a:picLocks noChangeAspect="1"/>
          </p:cNvPicPr>
          <p:nvPr/>
        </p:nvPicPr>
        <p:blipFill>
          <a:blip r:embed="rId4"/>
          <a:stretch>
            <a:fillRect/>
          </a:stretch>
        </p:blipFill>
        <p:spPr>
          <a:xfrm>
            <a:off x="823972" y="2273856"/>
            <a:ext cx="318968" cy="398621"/>
          </a:xfrm>
          <a:prstGeom prst="rect">
            <a:avLst/>
          </a:prstGeom>
        </p:spPr>
      </p:pic>
      <p:sp>
        <p:nvSpPr>
          <p:cNvPr id="8" name="Text 4"/>
          <p:cNvSpPr/>
          <p:nvPr/>
        </p:nvSpPr>
        <p:spPr>
          <a:xfrm>
            <a:off x="2046684" y="2306955"/>
            <a:ext cx="2658070" cy="332303"/>
          </a:xfrm>
          <a:prstGeom prst="rect">
            <a:avLst/>
          </a:prstGeom>
          <a:noFill/>
          <a:ln/>
        </p:spPr>
        <p:txBody>
          <a:bodyPr wrap="none" lIns="0" tIns="0" rIns="0" bIns="0" rtlCol="0" anchor="t"/>
          <a:lstStyle/>
          <a:p>
            <a:pPr marL="0" indent="0" algn="l">
              <a:lnSpc>
                <a:spcPts val="2600"/>
              </a:lnSpc>
              <a:buNone/>
            </a:pPr>
            <a:r>
              <a:rPr lang="en-US" sz="2050" dirty="0">
                <a:solidFill>
                  <a:srgbClr val="5B5F71"/>
                </a:solidFill>
                <a:latin typeface="Instrument Sans Semi Bold" pitchFamily="34" charset="0"/>
                <a:ea typeface="Instrument Sans Semi Bold" pitchFamily="34" charset="-122"/>
                <a:cs typeface="Instrument Sans Semi Bold" pitchFamily="34" charset="-120"/>
              </a:rPr>
              <a:t>Present - 2025</a:t>
            </a:r>
            <a:endParaRPr lang="en-US" sz="2050" dirty="0"/>
          </a:p>
        </p:txBody>
      </p:sp>
      <p:sp>
        <p:nvSpPr>
          <p:cNvPr id="9" name="Text 5"/>
          <p:cNvSpPr/>
          <p:nvPr/>
        </p:nvSpPr>
        <p:spPr>
          <a:xfrm>
            <a:off x="2046684" y="2766774"/>
            <a:ext cx="6353056" cy="680323"/>
          </a:xfrm>
          <a:prstGeom prst="rect">
            <a:avLst/>
          </a:prstGeom>
          <a:noFill/>
          <a:ln/>
        </p:spPr>
        <p:txBody>
          <a:bodyPr wrap="square" lIns="0" tIns="0" rIns="0" bIns="0" rtlCol="0" anchor="t"/>
          <a:lstStyle/>
          <a:p>
            <a:pPr marL="0" indent="0" algn="l">
              <a:lnSpc>
                <a:spcPts val="265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AI-optimized tracking systems and floating solar farms providing 10% cooling boost and land savings</a:t>
            </a:r>
            <a:endParaRPr lang="en-US" sz="1650" dirty="0"/>
          </a:p>
        </p:txBody>
      </p:sp>
      <p:sp>
        <p:nvSpPr>
          <p:cNvPr id="10" name="Shape 6"/>
          <p:cNvSpPr/>
          <p:nvPr/>
        </p:nvSpPr>
        <p:spPr>
          <a:xfrm>
            <a:off x="1199793" y="4100155"/>
            <a:ext cx="637937" cy="22860"/>
          </a:xfrm>
          <a:prstGeom prst="roundRect">
            <a:avLst>
              <a:gd name="adj" fmla="val 390698"/>
            </a:avLst>
          </a:prstGeom>
          <a:solidFill>
            <a:srgbClr val="C8C9CF"/>
          </a:solidFill>
          <a:ln/>
        </p:spPr>
      </p:sp>
      <p:sp>
        <p:nvSpPr>
          <p:cNvPr id="11" name="Shape 7"/>
          <p:cNvSpPr/>
          <p:nvPr/>
        </p:nvSpPr>
        <p:spPr>
          <a:xfrm>
            <a:off x="744260" y="3872389"/>
            <a:ext cx="478393" cy="478393"/>
          </a:xfrm>
          <a:prstGeom prst="roundRect">
            <a:avLst>
              <a:gd name="adj" fmla="val 18669"/>
            </a:avLst>
          </a:prstGeom>
          <a:solidFill>
            <a:srgbClr val="E2E3E9"/>
          </a:solidFill>
          <a:ln w="7620">
            <a:solidFill>
              <a:srgbClr val="C8C9CF"/>
            </a:solidFill>
            <a:prstDash val="solid"/>
          </a:ln>
        </p:spPr>
      </p:sp>
      <p:pic>
        <p:nvPicPr>
          <p:cNvPr id="12" name="Image 2" descr="preencoded.png"/>
          <p:cNvPicPr>
            <a:picLocks noChangeAspect="1"/>
          </p:cNvPicPr>
          <p:nvPr/>
        </p:nvPicPr>
        <p:blipFill>
          <a:blip r:embed="rId5"/>
          <a:stretch>
            <a:fillRect/>
          </a:stretch>
        </p:blipFill>
        <p:spPr>
          <a:xfrm>
            <a:off x="823972" y="3912275"/>
            <a:ext cx="318968" cy="398621"/>
          </a:xfrm>
          <a:prstGeom prst="rect">
            <a:avLst/>
          </a:prstGeom>
        </p:spPr>
      </p:pic>
      <p:sp>
        <p:nvSpPr>
          <p:cNvPr id="13" name="Text 8"/>
          <p:cNvSpPr/>
          <p:nvPr/>
        </p:nvSpPr>
        <p:spPr>
          <a:xfrm>
            <a:off x="2046684" y="3945374"/>
            <a:ext cx="2658070" cy="332303"/>
          </a:xfrm>
          <a:prstGeom prst="rect">
            <a:avLst/>
          </a:prstGeom>
          <a:noFill/>
          <a:ln/>
        </p:spPr>
        <p:txBody>
          <a:bodyPr wrap="none" lIns="0" tIns="0" rIns="0" bIns="0" rtlCol="0" anchor="t"/>
          <a:lstStyle/>
          <a:p>
            <a:pPr marL="0" indent="0" algn="l">
              <a:lnSpc>
                <a:spcPts val="2600"/>
              </a:lnSpc>
              <a:buNone/>
            </a:pPr>
            <a:r>
              <a:rPr lang="en-US" sz="2050" dirty="0">
                <a:solidFill>
                  <a:srgbClr val="5B5F71"/>
                </a:solidFill>
                <a:latin typeface="Instrument Sans Semi Bold" pitchFamily="34" charset="0"/>
                <a:ea typeface="Instrument Sans Semi Bold" pitchFamily="34" charset="-122"/>
                <a:cs typeface="Instrument Sans Semi Bold" pitchFamily="34" charset="-120"/>
              </a:rPr>
              <a:t>2025 - 2027</a:t>
            </a:r>
            <a:endParaRPr lang="en-US" sz="2050" dirty="0"/>
          </a:p>
        </p:txBody>
      </p:sp>
      <p:sp>
        <p:nvSpPr>
          <p:cNvPr id="14" name="Text 9"/>
          <p:cNvSpPr/>
          <p:nvPr/>
        </p:nvSpPr>
        <p:spPr>
          <a:xfrm>
            <a:off x="2046684" y="4405193"/>
            <a:ext cx="6353056" cy="680323"/>
          </a:xfrm>
          <a:prstGeom prst="rect">
            <a:avLst/>
          </a:prstGeom>
          <a:noFill/>
          <a:ln/>
        </p:spPr>
        <p:txBody>
          <a:bodyPr wrap="square" lIns="0" tIns="0" rIns="0" bIns="0" rtlCol="0" anchor="t"/>
          <a:lstStyle/>
          <a:p>
            <a:pPr marL="0" indent="0" algn="l">
              <a:lnSpc>
                <a:spcPts val="265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AI-optimized microgrids with 25% maintenance cost reduction and improved grid integration</a:t>
            </a:r>
            <a:endParaRPr lang="en-US" sz="1650" dirty="0"/>
          </a:p>
        </p:txBody>
      </p:sp>
      <p:sp>
        <p:nvSpPr>
          <p:cNvPr id="15" name="Shape 10"/>
          <p:cNvSpPr/>
          <p:nvPr/>
        </p:nvSpPr>
        <p:spPr>
          <a:xfrm>
            <a:off x="1199793" y="5738574"/>
            <a:ext cx="637937" cy="22860"/>
          </a:xfrm>
          <a:prstGeom prst="roundRect">
            <a:avLst>
              <a:gd name="adj" fmla="val 390698"/>
            </a:avLst>
          </a:prstGeom>
          <a:solidFill>
            <a:srgbClr val="C8C9CF"/>
          </a:solidFill>
          <a:ln/>
        </p:spPr>
      </p:sp>
      <p:sp>
        <p:nvSpPr>
          <p:cNvPr id="16" name="Shape 11"/>
          <p:cNvSpPr/>
          <p:nvPr/>
        </p:nvSpPr>
        <p:spPr>
          <a:xfrm>
            <a:off x="744260" y="5510808"/>
            <a:ext cx="478393" cy="478393"/>
          </a:xfrm>
          <a:prstGeom prst="roundRect">
            <a:avLst>
              <a:gd name="adj" fmla="val 18669"/>
            </a:avLst>
          </a:prstGeom>
          <a:solidFill>
            <a:srgbClr val="E2E3E9"/>
          </a:solidFill>
          <a:ln w="7620">
            <a:solidFill>
              <a:srgbClr val="C8C9CF"/>
            </a:solidFill>
            <a:prstDash val="solid"/>
          </a:ln>
        </p:spPr>
      </p:sp>
      <p:pic>
        <p:nvPicPr>
          <p:cNvPr id="17" name="Image 3" descr="preencoded.png"/>
          <p:cNvPicPr>
            <a:picLocks noChangeAspect="1"/>
          </p:cNvPicPr>
          <p:nvPr/>
        </p:nvPicPr>
        <p:blipFill>
          <a:blip r:embed="rId6"/>
          <a:stretch>
            <a:fillRect/>
          </a:stretch>
        </p:blipFill>
        <p:spPr>
          <a:xfrm>
            <a:off x="823972" y="5550694"/>
            <a:ext cx="318968" cy="398621"/>
          </a:xfrm>
          <a:prstGeom prst="rect">
            <a:avLst/>
          </a:prstGeom>
        </p:spPr>
      </p:pic>
      <p:sp>
        <p:nvSpPr>
          <p:cNvPr id="18" name="Text 12"/>
          <p:cNvSpPr/>
          <p:nvPr/>
        </p:nvSpPr>
        <p:spPr>
          <a:xfrm>
            <a:off x="2046684" y="5583793"/>
            <a:ext cx="2658070" cy="332303"/>
          </a:xfrm>
          <a:prstGeom prst="rect">
            <a:avLst/>
          </a:prstGeom>
          <a:noFill/>
          <a:ln/>
        </p:spPr>
        <p:txBody>
          <a:bodyPr wrap="none" lIns="0" tIns="0" rIns="0" bIns="0" rtlCol="0" anchor="t"/>
          <a:lstStyle/>
          <a:p>
            <a:pPr marL="0" indent="0" algn="l">
              <a:lnSpc>
                <a:spcPts val="2600"/>
              </a:lnSpc>
              <a:buNone/>
            </a:pPr>
            <a:r>
              <a:rPr lang="en-US" sz="2050" dirty="0">
                <a:solidFill>
                  <a:srgbClr val="5B5F71"/>
                </a:solidFill>
                <a:latin typeface="Instrument Sans Semi Bold" pitchFamily="34" charset="0"/>
                <a:ea typeface="Instrument Sans Semi Bold" pitchFamily="34" charset="-122"/>
                <a:cs typeface="Instrument Sans Semi Bold" pitchFamily="34" charset="-120"/>
              </a:rPr>
              <a:t>2026 - 2030</a:t>
            </a:r>
            <a:endParaRPr lang="en-US" sz="2050" dirty="0"/>
          </a:p>
        </p:txBody>
      </p:sp>
      <p:sp>
        <p:nvSpPr>
          <p:cNvPr id="19" name="Text 13"/>
          <p:cNvSpPr/>
          <p:nvPr/>
        </p:nvSpPr>
        <p:spPr>
          <a:xfrm>
            <a:off x="2046684" y="6043613"/>
            <a:ext cx="6353056" cy="680323"/>
          </a:xfrm>
          <a:prstGeom prst="rect">
            <a:avLst/>
          </a:prstGeom>
          <a:noFill/>
          <a:ln/>
        </p:spPr>
        <p:txBody>
          <a:bodyPr wrap="square" lIns="0" tIns="0" rIns="0" bIns="0" rtlCol="0" anchor="t"/>
          <a:lstStyle/>
          <a:p>
            <a:pPr marL="0" indent="0" algn="l">
              <a:lnSpc>
                <a:spcPts val="265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Perovskite cells reaching 35%+ efficiency, revolutionizing solar panel performance</a:t>
            </a:r>
            <a:endParaRPr lang="en-US" sz="1650" dirty="0"/>
          </a:p>
        </p:txBody>
      </p:sp>
      <p:sp>
        <p:nvSpPr>
          <p:cNvPr id="20" name="Text 14"/>
          <p:cNvSpPr/>
          <p:nvPr/>
        </p:nvSpPr>
        <p:spPr>
          <a:xfrm>
            <a:off x="744260" y="6963132"/>
            <a:ext cx="7655481" cy="680323"/>
          </a:xfrm>
          <a:prstGeom prst="rect">
            <a:avLst/>
          </a:prstGeom>
          <a:noFill/>
          <a:ln/>
        </p:spPr>
        <p:txBody>
          <a:bodyPr wrap="square" lIns="0" tIns="0" rIns="0" bIns="0" rtlCol="0" anchor="t"/>
          <a:lstStyle/>
          <a:p>
            <a:pPr marL="0" indent="0" algn="l">
              <a:lnSpc>
                <a:spcPts val="265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Global tracker shipments increased 40% year-over-year to 95GW in 2023, with India targeting an ambitious 280GW solar capacity by 2030.</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2950" y="583763"/>
            <a:ext cx="7163395" cy="663297"/>
          </a:xfrm>
          <a:prstGeom prst="rect">
            <a:avLst/>
          </a:prstGeom>
          <a:noFill/>
          <a:ln/>
        </p:spPr>
        <p:txBody>
          <a:bodyPr wrap="none" lIns="0" tIns="0" rIns="0" bIns="0" rtlCol="0" anchor="t"/>
          <a:lstStyle/>
          <a:p>
            <a:pPr marL="0" indent="0" algn="l">
              <a:lnSpc>
                <a:spcPts val="5200"/>
              </a:lnSpc>
              <a:buNone/>
            </a:pPr>
            <a:r>
              <a:rPr lang="en-US" sz="4150" dirty="0">
                <a:solidFill>
                  <a:srgbClr val="505468"/>
                </a:solidFill>
                <a:latin typeface="Instrument Sans Semi Bold" pitchFamily="34" charset="0"/>
                <a:ea typeface="Instrument Sans Semi Bold" pitchFamily="34" charset="-122"/>
                <a:cs typeface="Instrument Sans Semi Bold" pitchFamily="34" charset="-120"/>
              </a:rPr>
              <a:t>Cost Structure &amp; Projections</a:t>
            </a:r>
            <a:endParaRPr lang="en-US" sz="4150" dirty="0"/>
          </a:p>
        </p:txBody>
      </p:sp>
      <p:pic>
        <p:nvPicPr>
          <p:cNvPr id="3" name="Image 0" descr="preencoded.png"/>
          <p:cNvPicPr>
            <a:picLocks noChangeAspect="1"/>
          </p:cNvPicPr>
          <p:nvPr/>
        </p:nvPicPr>
        <p:blipFill>
          <a:blip r:embed="rId3"/>
          <a:stretch>
            <a:fillRect/>
          </a:stretch>
        </p:blipFill>
        <p:spPr>
          <a:xfrm>
            <a:off x="3371850" y="3054072"/>
            <a:ext cx="7886700" cy="7886700"/>
          </a:xfrm>
          <a:prstGeom prst="rect">
            <a:avLst/>
          </a:prstGeom>
        </p:spPr>
      </p:pic>
      <p:pic>
        <p:nvPicPr>
          <p:cNvPr id="4" name="Image 1" descr="preencoded.png"/>
          <p:cNvPicPr>
            <a:picLocks noChangeAspect="1"/>
          </p:cNvPicPr>
          <p:nvPr/>
        </p:nvPicPr>
        <p:blipFill>
          <a:blip r:embed="rId4"/>
          <a:stretch>
            <a:fillRect/>
          </a:stretch>
        </p:blipFill>
        <p:spPr>
          <a:xfrm>
            <a:off x="4403586" y="5641717"/>
            <a:ext cx="358140" cy="447675"/>
          </a:xfrm>
          <a:prstGeom prst="rect">
            <a:avLst/>
          </a:prstGeom>
        </p:spPr>
      </p:pic>
      <p:pic>
        <p:nvPicPr>
          <p:cNvPr id="5" name="Image 2" descr="preencoded.png"/>
          <p:cNvPicPr>
            <a:picLocks noChangeAspect="1"/>
          </p:cNvPicPr>
          <p:nvPr/>
        </p:nvPicPr>
        <p:blipFill>
          <a:blip r:embed="rId5"/>
          <a:stretch>
            <a:fillRect/>
          </a:stretch>
        </p:blipFill>
        <p:spPr>
          <a:xfrm>
            <a:off x="3371850" y="3054072"/>
            <a:ext cx="7886700" cy="7886700"/>
          </a:xfrm>
          <a:prstGeom prst="rect">
            <a:avLst/>
          </a:prstGeom>
        </p:spPr>
      </p:pic>
      <p:pic>
        <p:nvPicPr>
          <p:cNvPr id="6" name="Image 3" descr="preencoded.png"/>
          <p:cNvPicPr>
            <a:picLocks noChangeAspect="1"/>
          </p:cNvPicPr>
          <p:nvPr/>
        </p:nvPicPr>
        <p:blipFill>
          <a:blip r:embed="rId6"/>
          <a:stretch>
            <a:fillRect/>
          </a:stretch>
        </p:blipFill>
        <p:spPr>
          <a:xfrm>
            <a:off x="6004262" y="4041041"/>
            <a:ext cx="358140" cy="447675"/>
          </a:xfrm>
          <a:prstGeom prst="rect">
            <a:avLst/>
          </a:prstGeom>
        </p:spPr>
      </p:pic>
      <p:pic>
        <p:nvPicPr>
          <p:cNvPr id="7" name="Image 4" descr="preencoded.png"/>
          <p:cNvPicPr>
            <a:picLocks noChangeAspect="1"/>
          </p:cNvPicPr>
          <p:nvPr/>
        </p:nvPicPr>
        <p:blipFill>
          <a:blip r:embed="rId7"/>
          <a:stretch>
            <a:fillRect/>
          </a:stretch>
        </p:blipFill>
        <p:spPr>
          <a:xfrm>
            <a:off x="3371850" y="3054072"/>
            <a:ext cx="7886700" cy="7886700"/>
          </a:xfrm>
          <a:prstGeom prst="rect">
            <a:avLst/>
          </a:prstGeom>
        </p:spPr>
      </p:pic>
      <p:pic>
        <p:nvPicPr>
          <p:cNvPr id="8" name="Image 5" descr="preencoded.png"/>
          <p:cNvPicPr>
            <a:picLocks noChangeAspect="1"/>
          </p:cNvPicPr>
          <p:nvPr/>
        </p:nvPicPr>
        <p:blipFill>
          <a:blip r:embed="rId8"/>
          <a:stretch>
            <a:fillRect/>
          </a:stretch>
        </p:blipFill>
        <p:spPr>
          <a:xfrm>
            <a:off x="8267760" y="4041041"/>
            <a:ext cx="358140" cy="447675"/>
          </a:xfrm>
          <a:prstGeom prst="rect">
            <a:avLst/>
          </a:prstGeom>
        </p:spPr>
      </p:pic>
      <p:pic>
        <p:nvPicPr>
          <p:cNvPr id="9" name="Image 6" descr="preencoded.png"/>
          <p:cNvPicPr>
            <a:picLocks noChangeAspect="1"/>
          </p:cNvPicPr>
          <p:nvPr/>
        </p:nvPicPr>
        <p:blipFill>
          <a:blip r:embed="rId9"/>
          <a:stretch>
            <a:fillRect/>
          </a:stretch>
        </p:blipFill>
        <p:spPr>
          <a:xfrm>
            <a:off x="3371850" y="3054072"/>
            <a:ext cx="7886700" cy="7886700"/>
          </a:xfrm>
          <a:prstGeom prst="rect">
            <a:avLst/>
          </a:prstGeom>
        </p:spPr>
      </p:pic>
      <p:pic>
        <p:nvPicPr>
          <p:cNvPr id="10" name="Image 7" descr="preencoded.png"/>
          <p:cNvPicPr>
            <a:picLocks noChangeAspect="1"/>
          </p:cNvPicPr>
          <p:nvPr/>
        </p:nvPicPr>
        <p:blipFill>
          <a:blip r:embed="rId10"/>
          <a:stretch>
            <a:fillRect/>
          </a:stretch>
        </p:blipFill>
        <p:spPr>
          <a:xfrm>
            <a:off x="9868436" y="5641717"/>
            <a:ext cx="358140" cy="447675"/>
          </a:xfrm>
          <a:prstGeom prst="rect">
            <a:avLst/>
          </a:prstGeom>
        </p:spPr>
      </p:pic>
      <p:sp>
        <p:nvSpPr>
          <p:cNvPr id="11" name="Text 1"/>
          <p:cNvSpPr/>
          <p:nvPr/>
        </p:nvSpPr>
        <p:spPr>
          <a:xfrm>
            <a:off x="742950" y="7236143"/>
            <a:ext cx="13144500" cy="679133"/>
          </a:xfrm>
          <a:prstGeom prst="rect">
            <a:avLst/>
          </a:prstGeom>
          <a:noFill/>
          <a:ln/>
        </p:spPr>
        <p:txBody>
          <a:bodyPr wrap="square" lIns="0" tIns="0" rIns="0" bIns="0" rtlCol="0" anchor="t"/>
          <a:lstStyle/>
          <a:p>
            <a:pPr marL="0" indent="0" algn="l">
              <a:lnSpc>
                <a:spcPts val="265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For a utility-scale 100MW plant, the tracker premium costs $8M-$10M but generates an annual revenue gain of $2.4M (based on 20% output boost at $0.05/kWh), resulting in a payback period of 3.5-4 years.</a:t>
            </a:r>
            <a:endParaRPr lang="en-US" sz="1650" dirty="0"/>
          </a:p>
        </p:txBody>
      </p:sp>
      <p:sp>
        <p:nvSpPr>
          <p:cNvPr id="12" name="Text 2"/>
          <p:cNvSpPr/>
          <p:nvPr/>
        </p:nvSpPr>
        <p:spPr>
          <a:xfrm>
            <a:off x="922615" y="2952036"/>
            <a:ext cx="2687836" cy="331708"/>
          </a:xfrm>
          <a:prstGeom prst="rect">
            <a:avLst/>
          </a:prstGeom>
          <a:noFill/>
          <a:ln/>
        </p:spPr>
        <p:txBody>
          <a:bodyPr wrap="none" lIns="0" tIns="0" rIns="0" bIns="0" rtlCol="0" anchor="t"/>
          <a:lstStyle/>
          <a:p>
            <a:pPr marL="0" indent="0" algn="ctr">
              <a:lnSpc>
                <a:spcPts val="2600"/>
              </a:lnSpc>
              <a:buNone/>
            </a:pPr>
            <a:r>
              <a:rPr lang="en-US" sz="2050" dirty="0">
                <a:solidFill>
                  <a:srgbClr val="505468"/>
                </a:solidFill>
                <a:latin typeface="Instrument Sans Semi Bold" pitchFamily="34" charset="0"/>
                <a:ea typeface="Instrument Sans Semi Bold" pitchFamily="34" charset="-122"/>
                <a:cs typeface="Instrument Sans Semi Bold" pitchFamily="34" charset="-120"/>
              </a:rPr>
              <a:t>Mechanical Structure</a:t>
            </a:r>
            <a:endParaRPr lang="en-US" sz="2050" dirty="0"/>
          </a:p>
        </p:txBody>
      </p:sp>
      <p:sp>
        <p:nvSpPr>
          <p:cNvPr id="13" name="Text 3"/>
          <p:cNvSpPr/>
          <p:nvPr/>
        </p:nvSpPr>
        <p:spPr>
          <a:xfrm>
            <a:off x="742950" y="3411022"/>
            <a:ext cx="3047286" cy="679133"/>
          </a:xfrm>
          <a:prstGeom prst="rect">
            <a:avLst/>
          </a:prstGeom>
          <a:noFill/>
          <a:ln/>
        </p:spPr>
        <p:txBody>
          <a:bodyPr wrap="square" lIns="0" tIns="0" rIns="0" bIns="0" rtlCol="0" anchor="t"/>
          <a:lstStyle/>
          <a:p>
            <a:pPr marL="0" indent="0" algn="ctr">
              <a:lnSpc>
                <a:spcPts val="265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45% of total tracker system cost</a:t>
            </a:r>
            <a:endParaRPr lang="en-US" sz="1650" dirty="0"/>
          </a:p>
        </p:txBody>
      </p:sp>
      <p:sp>
        <p:nvSpPr>
          <p:cNvPr id="14" name="Text 4"/>
          <p:cNvSpPr/>
          <p:nvPr/>
        </p:nvSpPr>
        <p:spPr>
          <a:xfrm>
            <a:off x="4305538" y="1671518"/>
            <a:ext cx="2653427" cy="331708"/>
          </a:xfrm>
          <a:prstGeom prst="rect">
            <a:avLst/>
          </a:prstGeom>
          <a:noFill/>
          <a:ln/>
        </p:spPr>
        <p:txBody>
          <a:bodyPr wrap="none" lIns="0" tIns="0" rIns="0" bIns="0" rtlCol="0" anchor="t"/>
          <a:lstStyle/>
          <a:p>
            <a:pPr marL="0" indent="0" algn="ctr">
              <a:lnSpc>
                <a:spcPts val="2600"/>
              </a:lnSpc>
              <a:buNone/>
            </a:pPr>
            <a:r>
              <a:rPr lang="en-US" sz="2050" dirty="0">
                <a:solidFill>
                  <a:srgbClr val="505468"/>
                </a:solidFill>
                <a:latin typeface="Instrument Sans Semi Bold" pitchFamily="34" charset="0"/>
                <a:ea typeface="Instrument Sans Semi Bold" pitchFamily="34" charset="-122"/>
                <a:cs typeface="Instrument Sans Semi Bold" pitchFamily="34" charset="-120"/>
              </a:rPr>
              <a:t>Drive Systems</a:t>
            </a:r>
            <a:endParaRPr lang="en-US" sz="2050" dirty="0"/>
          </a:p>
        </p:txBody>
      </p:sp>
      <p:sp>
        <p:nvSpPr>
          <p:cNvPr id="15" name="Text 5"/>
          <p:cNvSpPr/>
          <p:nvPr/>
        </p:nvSpPr>
        <p:spPr>
          <a:xfrm>
            <a:off x="4108609" y="2130504"/>
            <a:ext cx="3047405" cy="679133"/>
          </a:xfrm>
          <a:prstGeom prst="rect">
            <a:avLst/>
          </a:prstGeom>
          <a:noFill/>
          <a:ln/>
        </p:spPr>
        <p:txBody>
          <a:bodyPr wrap="square" lIns="0" tIns="0" rIns="0" bIns="0" rtlCol="0" anchor="t"/>
          <a:lstStyle/>
          <a:p>
            <a:pPr marL="0" indent="0" algn="ctr">
              <a:lnSpc>
                <a:spcPts val="265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30% of total tracker system cost</a:t>
            </a:r>
            <a:endParaRPr lang="en-US" sz="1650" dirty="0"/>
          </a:p>
        </p:txBody>
      </p:sp>
      <p:sp>
        <p:nvSpPr>
          <p:cNvPr id="16" name="Text 6"/>
          <p:cNvSpPr/>
          <p:nvPr/>
        </p:nvSpPr>
        <p:spPr>
          <a:xfrm>
            <a:off x="7671316" y="1671518"/>
            <a:ext cx="2653427" cy="331708"/>
          </a:xfrm>
          <a:prstGeom prst="rect">
            <a:avLst/>
          </a:prstGeom>
          <a:noFill/>
          <a:ln/>
        </p:spPr>
        <p:txBody>
          <a:bodyPr wrap="none" lIns="0" tIns="0" rIns="0" bIns="0" rtlCol="0" anchor="t"/>
          <a:lstStyle/>
          <a:p>
            <a:pPr marL="0" indent="0" algn="ctr">
              <a:lnSpc>
                <a:spcPts val="2600"/>
              </a:lnSpc>
              <a:buNone/>
            </a:pPr>
            <a:r>
              <a:rPr lang="en-US" sz="2050" dirty="0">
                <a:solidFill>
                  <a:srgbClr val="505468"/>
                </a:solidFill>
                <a:latin typeface="Instrument Sans Semi Bold" pitchFamily="34" charset="0"/>
                <a:ea typeface="Instrument Sans Semi Bold" pitchFamily="34" charset="-122"/>
                <a:cs typeface="Instrument Sans Semi Bold" pitchFamily="34" charset="-120"/>
              </a:rPr>
              <a:t>AI Controller</a:t>
            </a:r>
            <a:endParaRPr lang="en-US" sz="2050" dirty="0"/>
          </a:p>
        </p:txBody>
      </p:sp>
      <p:sp>
        <p:nvSpPr>
          <p:cNvPr id="17" name="Text 7"/>
          <p:cNvSpPr/>
          <p:nvPr/>
        </p:nvSpPr>
        <p:spPr>
          <a:xfrm>
            <a:off x="7474387" y="2130504"/>
            <a:ext cx="3047286" cy="679133"/>
          </a:xfrm>
          <a:prstGeom prst="rect">
            <a:avLst/>
          </a:prstGeom>
          <a:noFill/>
          <a:ln/>
        </p:spPr>
        <p:txBody>
          <a:bodyPr wrap="square" lIns="0" tIns="0" rIns="0" bIns="0" rtlCol="0" anchor="t"/>
          <a:lstStyle/>
          <a:p>
            <a:pPr marL="0" indent="0" algn="ctr">
              <a:lnSpc>
                <a:spcPts val="265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15% of total tracker system cost</a:t>
            </a:r>
            <a:endParaRPr lang="en-US" sz="1650" dirty="0"/>
          </a:p>
        </p:txBody>
      </p:sp>
      <p:sp>
        <p:nvSpPr>
          <p:cNvPr id="18" name="Text 8"/>
          <p:cNvSpPr/>
          <p:nvPr/>
        </p:nvSpPr>
        <p:spPr>
          <a:xfrm>
            <a:off x="11036975" y="2952036"/>
            <a:ext cx="2653427" cy="331708"/>
          </a:xfrm>
          <a:prstGeom prst="rect">
            <a:avLst/>
          </a:prstGeom>
          <a:noFill/>
          <a:ln/>
        </p:spPr>
        <p:txBody>
          <a:bodyPr wrap="none" lIns="0" tIns="0" rIns="0" bIns="0" rtlCol="0" anchor="t"/>
          <a:lstStyle/>
          <a:p>
            <a:pPr marL="0" indent="0" algn="ctr">
              <a:lnSpc>
                <a:spcPts val="2600"/>
              </a:lnSpc>
              <a:buNone/>
            </a:pPr>
            <a:r>
              <a:rPr lang="en-US" sz="2050" dirty="0">
                <a:solidFill>
                  <a:srgbClr val="505468"/>
                </a:solidFill>
                <a:latin typeface="Instrument Sans Semi Bold" pitchFamily="34" charset="0"/>
                <a:ea typeface="Instrument Sans Semi Bold" pitchFamily="34" charset="-122"/>
                <a:cs typeface="Instrument Sans Semi Bold" pitchFamily="34" charset="-120"/>
              </a:rPr>
              <a:t>Sensors</a:t>
            </a:r>
            <a:endParaRPr lang="en-US" sz="2050" dirty="0"/>
          </a:p>
        </p:txBody>
      </p:sp>
      <p:sp>
        <p:nvSpPr>
          <p:cNvPr id="19" name="Text 9"/>
          <p:cNvSpPr/>
          <p:nvPr/>
        </p:nvSpPr>
        <p:spPr>
          <a:xfrm>
            <a:off x="10840045" y="3411022"/>
            <a:ext cx="3047405" cy="679133"/>
          </a:xfrm>
          <a:prstGeom prst="rect">
            <a:avLst/>
          </a:prstGeom>
          <a:noFill/>
          <a:ln/>
        </p:spPr>
        <p:txBody>
          <a:bodyPr wrap="square" lIns="0" tIns="0" rIns="0" bIns="0" rtlCol="0" anchor="t"/>
          <a:lstStyle/>
          <a:p>
            <a:pPr marL="0" indent="0" algn="ctr">
              <a:lnSpc>
                <a:spcPts val="265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10% of total tracker system cost</a:t>
            </a:r>
            <a:endParaRPr lang="en-US" sz="1650" dirty="0"/>
          </a:p>
        </p:txBody>
      </p:sp>
      <p:sp>
        <p:nvSpPr>
          <p:cNvPr id="20" name="Rectangle 19">
            <a:extLst>
              <a:ext uri="{FF2B5EF4-FFF2-40B4-BE49-F238E27FC236}">
                <a16:creationId xmlns:a16="http://schemas.microsoft.com/office/drawing/2014/main" id="{B455EF95-5899-4C68-8A64-9A17213CBFB2}"/>
              </a:ext>
            </a:extLst>
          </p:cNvPr>
          <p:cNvSpPr/>
          <p:nvPr/>
        </p:nvSpPr>
        <p:spPr>
          <a:xfrm>
            <a:off x="12758570" y="7627171"/>
            <a:ext cx="1785769" cy="527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5930" y="954286"/>
            <a:ext cx="7462957" cy="692706"/>
          </a:xfrm>
          <a:prstGeom prst="rect">
            <a:avLst/>
          </a:prstGeom>
          <a:noFill/>
          <a:ln/>
        </p:spPr>
        <p:txBody>
          <a:bodyPr wrap="none" lIns="0" tIns="0" rIns="0" bIns="0" rtlCol="0" anchor="t"/>
          <a:lstStyle/>
          <a:p>
            <a:pPr marL="0" indent="0" algn="l">
              <a:lnSpc>
                <a:spcPts val="5450"/>
              </a:lnSpc>
              <a:buNone/>
            </a:pPr>
            <a:r>
              <a:rPr lang="en-US" sz="4350" dirty="0">
                <a:solidFill>
                  <a:srgbClr val="505468"/>
                </a:solidFill>
                <a:latin typeface="Instrument Sans Semi Bold" pitchFamily="34" charset="0"/>
                <a:ea typeface="Instrument Sans Semi Bold" pitchFamily="34" charset="-122"/>
                <a:cs typeface="Instrument Sans Semi Bold" pitchFamily="34" charset="-120"/>
              </a:rPr>
              <a:t>Strategic Recommendations</a:t>
            </a:r>
            <a:endParaRPr lang="en-US" sz="4350" dirty="0"/>
          </a:p>
        </p:txBody>
      </p:sp>
      <p:sp>
        <p:nvSpPr>
          <p:cNvPr id="4" name="Shape 1"/>
          <p:cNvSpPr/>
          <p:nvPr/>
        </p:nvSpPr>
        <p:spPr>
          <a:xfrm>
            <a:off x="775930" y="1979533"/>
            <a:ext cx="166211" cy="1543526"/>
          </a:xfrm>
          <a:prstGeom prst="roundRect">
            <a:avLst>
              <a:gd name="adj" fmla="val 56021"/>
            </a:avLst>
          </a:prstGeom>
          <a:solidFill>
            <a:srgbClr val="E2E3E9"/>
          </a:solidFill>
          <a:ln w="7620">
            <a:solidFill>
              <a:srgbClr val="C8C9CF"/>
            </a:solidFill>
            <a:prstDash val="solid"/>
          </a:ln>
        </p:spPr>
      </p:sp>
      <p:sp>
        <p:nvSpPr>
          <p:cNvPr id="5" name="Text 2"/>
          <p:cNvSpPr/>
          <p:nvPr/>
        </p:nvSpPr>
        <p:spPr>
          <a:xfrm>
            <a:off x="1274683" y="1979533"/>
            <a:ext cx="3225284" cy="346472"/>
          </a:xfrm>
          <a:prstGeom prst="rect">
            <a:avLst/>
          </a:prstGeom>
          <a:noFill/>
          <a:ln/>
        </p:spPr>
        <p:txBody>
          <a:bodyPr wrap="none" lIns="0" tIns="0" rIns="0" bIns="0" rtlCol="0" anchor="t"/>
          <a:lstStyle/>
          <a:p>
            <a:pPr marL="0" indent="0" algn="l">
              <a:lnSpc>
                <a:spcPts val="2700"/>
              </a:lnSpc>
              <a:buNone/>
            </a:pPr>
            <a:r>
              <a:rPr lang="en-US" sz="2150" dirty="0">
                <a:solidFill>
                  <a:srgbClr val="5B5F71"/>
                </a:solidFill>
                <a:latin typeface="Instrument Sans Semi Bold" pitchFamily="34" charset="0"/>
                <a:ea typeface="Instrument Sans Semi Bold" pitchFamily="34" charset="-122"/>
                <a:cs typeface="Instrument Sans Semi Bold" pitchFamily="34" charset="-120"/>
              </a:rPr>
              <a:t>Hybrid Tracking Systems</a:t>
            </a:r>
            <a:endParaRPr lang="en-US" sz="2150" dirty="0"/>
          </a:p>
        </p:txBody>
      </p:sp>
      <p:sp>
        <p:nvSpPr>
          <p:cNvPr id="6" name="Text 3"/>
          <p:cNvSpPr/>
          <p:nvPr/>
        </p:nvSpPr>
        <p:spPr>
          <a:xfrm>
            <a:off x="1274683" y="2458998"/>
            <a:ext cx="7093387" cy="1064062"/>
          </a:xfrm>
          <a:prstGeom prst="rect">
            <a:avLst/>
          </a:prstGeom>
          <a:noFill/>
          <a:ln/>
        </p:spPr>
        <p:txBody>
          <a:bodyPr wrap="square" lIns="0" tIns="0" rIns="0" bIns="0" rtlCol="0" anchor="t"/>
          <a:lstStyle/>
          <a:p>
            <a:pPr marL="0" indent="0" algn="l">
              <a:lnSpc>
                <a:spcPts val="275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Combine AI prediction with sensor feedback to achieve 5-8% additional yield over standard tracking systems. This approach optimizes performance across varying weather conditions.</a:t>
            </a:r>
            <a:endParaRPr lang="en-US" sz="1700" dirty="0"/>
          </a:p>
        </p:txBody>
      </p:sp>
      <p:sp>
        <p:nvSpPr>
          <p:cNvPr id="7" name="Shape 4"/>
          <p:cNvSpPr/>
          <p:nvPr/>
        </p:nvSpPr>
        <p:spPr>
          <a:xfrm>
            <a:off x="1108472" y="3744754"/>
            <a:ext cx="166211" cy="1543526"/>
          </a:xfrm>
          <a:prstGeom prst="roundRect">
            <a:avLst>
              <a:gd name="adj" fmla="val 56021"/>
            </a:avLst>
          </a:prstGeom>
          <a:solidFill>
            <a:srgbClr val="E2E3E9"/>
          </a:solidFill>
          <a:ln w="7620">
            <a:solidFill>
              <a:srgbClr val="C8C9CF"/>
            </a:solidFill>
            <a:prstDash val="solid"/>
          </a:ln>
        </p:spPr>
      </p:sp>
      <p:sp>
        <p:nvSpPr>
          <p:cNvPr id="8" name="Text 5"/>
          <p:cNvSpPr/>
          <p:nvPr/>
        </p:nvSpPr>
        <p:spPr>
          <a:xfrm>
            <a:off x="1607225" y="3744754"/>
            <a:ext cx="2771180" cy="346472"/>
          </a:xfrm>
          <a:prstGeom prst="rect">
            <a:avLst/>
          </a:prstGeom>
          <a:noFill/>
          <a:ln/>
        </p:spPr>
        <p:txBody>
          <a:bodyPr wrap="none" lIns="0" tIns="0" rIns="0" bIns="0" rtlCol="0" anchor="t"/>
          <a:lstStyle/>
          <a:p>
            <a:pPr marL="0" indent="0" algn="l">
              <a:lnSpc>
                <a:spcPts val="2700"/>
              </a:lnSpc>
              <a:buNone/>
            </a:pPr>
            <a:r>
              <a:rPr lang="en-US" sz="2150" dirty="0">
                <a:solidFill>
                  <a:srgbClr val="5B5F71"/>
                </a:solidFill>
                <a:latin typeface="Instrument Sans Semi Bold" pitchFamily="34" charset="0"/>
                <a:ea typeface="Instrument Sans Semi Bold" pitchFamily="34" charset="-122"/>
                <a:cs typeface="Instrument Sans Semi Bold" pitchFamily="34" charset="-120"/>
              </a:rPr>
              <a:t>Storage Integration</a:t>
            </a:r>
            <a:endParaRPr lang="en-US" sz="2150" dirty="0"/>
          </a:p>
        </p:txBody>
      </p:sp>
      <p:sp>
        <p:nvSpPr>
          <p:cNvPr id="9" name="Text 6"/>
          <p:cNvSpPr/>
          <p:nvPr/>
        </p:nvSpPr>
        <p:spPr>
          <a:xfrm>
            <a:off x="1607225" y="4224218"/>
            <a:ext cx="6760845" cy="1064062"/>
          </a:xfrm>
          <a:prstGeom prst="rect">
            <a:avLst/>
          </a:prstGeom>
          <a:noFill/>
          <a:ln/>
        </p:spPr>
        <p:txBody>
          <a:bodyPr wrap="square" lIns="0" tIns="0" rIns="0" bIns="0" rtlCol="0" anchor="t"/>
          <a:lstStyle/>
          <a:p>
            <a:pPr marL="0" indent="0" algn="l">
              <a:lnSpc>
                <a:spcPts val="275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Pair tracking systems with emerging Na-ion batteries (projected at $75/kWh by 2025) to enable 24-hour energy dispatchability, addressing intermittency challenges.</a:t>
            </a:r>
            <a:endParaRPr lang="en-US" sz="1700" dirty="0"/>
          </a:p>
        </p:txBody>
      </p:sp>
      <p:sp>
        <p:nvSpPr>
          <p:cNvPr id="10" name="Shape 7"/>
          <p:cNvSpPr/>
          <p:nvPr/>
        </p:nvSpPr>
        <p:spPr>
          <a:xfrm>
            <a:off x="1441013" y="5509974"/>
            <a:ext cx="166211" cy="1543526"/>
          </a:xfrm>
          <a:prstGeom prst="roundRect">
            <a:avLst>
              <a:gd name="adj" fmla="val 56021"/>
            </a:avLst>
          </a:prstGeom>
          <a:solidFill>
            <a:srgbClr val="E2E3E9"/>
          </a:solidFill>
          <a:ln w="7620">
            <a:solidFill>
              <a:srgbClr val="C8C9CF"/>
            </a:solidFill>
            <a:prstDash val="solid"/>
          </a:ln>
        </p:spPr>
      </p:sp>
      <p:sp>
        <p:nvSpPr>
          <p:cNvPr id="11" name="Text 8"/>
          <p:cNvSpPr/>
          <p:nvPr/>
        </p:nvSpPr>
        <p:spPr>
          <a:xfrm>
            <a:off x="1939766" y="5509974"/>
            <a:ext cx="3923228" cy="346472"/>
          </a:xfrm>
          <a:prstGeom prst="rect">
            <a:avLst/>
          </a:prstGeom>
          <a:noFill/>
          <a:ln/>
        </p:spPr>
        <p:txBody>
          <a:bodyPr wrap="none" lIns="0" tIns="0" rIns="0" bIns="0" rtlCol="0" anchor="t"/>
          <a:lstStyle/>
          <a:p>
            <a:pPr marL="0" indent="0" algn="l">
              <a:lnSpc>
                <a:spcPts val="2700"/>
              </a:lnSpc>
              <a:buNone/>
            </a:pPr>
            <a:r>
              <a:rPr lang="en-US" sz="2150" dirty="0">
                <a:solidFill>
                  <a:srgbClr val="5B5F71"/>
                </a:solidFill>
                <a:latin typeface="Instrument Sans Semi Bold" pitchFamily="34" charset="0"/>
                <a:ea typeface="Instrument Sans Semi Bold" pitchFamily="34" charset="-122"/>
                <a:cs typeface="Instrument Sans Semi Bold" pitchFamily="34" charset="-120"/>
              </a:rPr>
              <a:t>Government Policy Alignment</a:t>
            </a:r>
            <a:endParaRPr lang="en-US" sz="2150" dirty="0"/>
          </a:p>
        </p:txBody>
      </p:sp>
      <p:sp>
        <p:nvSpPr>
          <p:cNvPr id="12" name="Text 9"/>
          <p:cNvSpPr/>
          <p:nvPr/>
        </p:nvSpPr>
        <p:spPr>
          <a:xfrm>
            <a:off x="1939766" y="5989439"/>
            <a:ext cx="6428303" cy="1064062"/>
          </a:xfrm>
          <a:prstGeom prst="rect">
            <a:avLst/>
          </a:prstGeom>
          <a:noFill/>
          <a:ln/>
        </p:spPr>
        <p:txBody>
          <a:bodyPr wrap="square" lIns="0" tIns="0" rIns="0" bIns="0" rtlCol="0" anchor="t"/>
          <a:lstStyle/>
          <a:p>
            <a:pPr marL="0" indent="0" algn="l">
              <a:lnSpc>
                <a:spcPts val="275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Leverage Production Linked Incentive schemes, such as India's $2.6B allocation for solar manufacturing, to reduce implementation costs and accelerate adoption.</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64079" y="376118"/>
            <a:ext cx="3465433" cy="426482"/>
          </a:xfrm>
          <a:prstGeom prst="rect">
            <a:avLst/>
          </a:prstGeom>
          <a:noFill/>
          <a:ln/>
        </p:spPr>
        <p:txBody>
          <a:bodyPr wrap="none" lIns="0" tIns="0" rIns="0" bIns="0" rtlCol="0" anchor="t"/>
          <a:lstStyle/>
          <a:p>
            <a:pPr marL="0" indent="0" algn="l">
              <a:lnSpc>
                <a:spcPts val="3350"/>
              </a:lnSpc>
              <a:buNone/>
            </a:pPr>
            <a:r>
              <a:rPr lang="en-US" sz="2650" dirty="0">
                <a:solidFill>
                  <a:srgbClr val="505468"/>
                </a:solidFill>
                <a:latin typeface="Instrument Sans Semi Bold" pitchFamily="34" charset="0"/>
                <a:ea typeface="Instrument Sans Semi Bold" pitchFamily="34" charset="-122"/>
                <a:cs typeface="Instrument Sans Semi Bold" pitchFamily="34" charset="-120"/>
              </a:rPr>
              <a:t>Cost-Benefit Analysis</a:t>
            </a:r>
            <a:endParaRPr lang="en-US" sz="2650" dirty="0"/>
          </a:p>
        </p:txBody>
      </p:sp>
      <p:sp>
        <p:nvSpPr>
          <p:cNvPr id="4" name="Text 1"/>
          <p:cNvSpPr/>
          <p:nvPr/>
        </p:nvSpPr>
        <p:spPr>
          <a:xfrm>
            <a:off x="5964079" y="1075492"/>
            <a:ext cx="8188643" cy="450413"/>
          </a:xfrm>
          <a:prstGeom prst="rect">
            <a:avLst/>
          </a:prstGeom>
          <a:noFill/>
          <a:ln/>
        </p:spPr>
        <p:txBody>
          <a:bodyPr wrap="none" lIns="0" tIns="0" rIns="0" bIns="0" rtlCol="0" anchor="t"/>
          <a:lstStyle/>
          <a:p>
            <a:pPr marL="0" indent="0" algn="ctr">
              <a:lnSpc>
                <a:spcPts val="3500"/>
              </a:lnSpc>
              <a:buNone/>
            </a:pPr>
            <a:r>
              <a:rPr lang="en-US" sz="3500" dirty="0">
                <a:solidFill>
                  <a:srgbClr val="5B5F71"/>
                </a:solidFill>
                <a:latin typeface="Instrument Sans Semi Bold" pitchFamily="34" charset="0"/>
                <a:ea typeface="Instrument Sans Semi Bold" pitchFamily="34" charset="-122"/>
                <a:cs typeface="Instrument Sans Semi Bold" pitchFamily="34" charset="-120"/>
              </a:rPr>
              <a:t>23%</a:t>
            </a:r>
            <a:endParaRPr lang="en-US" sz="3500" dirty="0"/>
          </a:p>
        </p:txBody>
      </p:sp>
      <p:sp>
        <p:nvSpPr>
          <p:cNvPr id="5" name="Text 2"/>
          <p:cNvSpPr/>
          <p:nvPr/>
        </p:nvSpPr>
        <p:spPr>
          <a:xfrm>
            <a:off x="9205317" y="1696403"/>
            <a:ext cx="1706047" cy="213241"/>
          </a:xfrm>
          <a:prstGeom prst="rect">
            <a:avLst/>
          </a:prstGeom>
          <a:noFill/>
          <a:ln/>
        </p:spPr>
        <p:txBody>
          <a:bodyPr wrap="none" lIns="0" tIns="0" rIns="0" bIns="0" rtlCol="0" anchor="t"/>
          <a:lstStyle/>
          <a:p>
            <a:pPr marL="0" indent="0" algn="ctr">
              <a:lnSpc>
                <a:spcPts val="1650"/>
              </a:lnSpc>
              <a:buNone/>
            </a:pPr>
            <a:r>
              <a:rPr lang="en-US" sz="1300" dirty="0">
                <a:solidFill>
                  <a:srgbClr val="5B5F71"/>
                </a:solidFill>
                <a:latin typeface="Instrument Sans Semi Bold" pitchFamily="34" charset="0"/>
                <a:ea typeface="Instrument Sans Semi Bold" pitchFamily="34" charset="-122"/>
                <a:cs typeface="Instrument Sans Semi Bold" pitchFamily="34" charset="-120"/>
              </a:rPr>
              <a:t>Energy Gain</a:t>
            </a:r>
            <a:endParaRPr lang="en-US" sz="1300" dirty="0"/>
          </a:p>
        </p:txBody>
      </p:sp>
      <p:sp>
        <p:nvSpPr>
          <p:cNvPr id="6" name="Text 3"/>
          <p:cNvSpPr/>
          <p:nvPr/>
        </p:nvSpPr>
        <p:spPr>
          <a:xfrm>
            <a:off x="5964079" y="1991439"/>
            <a:ext cx="8188643" cy="218242"/>
          </a:xfrm>
          <a:prstGeom prst="rect">
            <a:avLst/>
          </a:prstGeom>
          <a:noFill/>
          <a:ln/>
        </p:spPr>
        <p:txBody>
          <a:bodyPr wrap="none" lIns="0" tIns="0" rIns="0" bIns="0" rtlCol="0" anchor="t"/>
          <a:lstStyle/>
          <a:p>
            <a:pPr marL="0" indent="0" algn="ctr">
              <a:lnSpc>
                <a:spcPts val="170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Increased capture vs. fixed systems</a:t>
            </a:r>
            <a:endParaRPr lang="en-US" sz="1050" dirty="0"/>
          </a:p>
        </p:txBody>
      </p:sp>
      <p:sp>
        <p:nvSpPr>
          <p:cNvPr id="7" name="Text 4"/>
          <p:cNvSpPr/>
          <p:nvPr/>
        </p:nvSpPr>
        <p:spPr>
          <a:xfrm>
            <a:off x="5964079" y="2687360"/>
            <a:ext cx="8188643" cy="450413"/>
          </a:xfrm>
          <a:prstGeom prst="rect">
            <a:avLst/>
          </a:prstGeom>
          <a:noFill/>
          <a:ln/>
        </p:spPr>
        <p:txBody>
          <a:bodyPr wrap="none" lIns="0" tIns="0" rIns="0" bIns="0" rtlCol="0" anchor="t"/>
          <a:lstStyle/>
          <a:p>
            <a:pPr marL="0" indent="0" algn="ctr">
              <a:lnSpc>
                <a:spcPts val="3500"/>
              </a:lnSpc>
              <a:buNone/>
            </a:pPr>
            <a:r>
              <a:rPr lang="en-US" sz="3500" dirty="0">
                <a:solidFill>
                  <a:srgbClr val="5B5F71"/>
                </a:solidFill>
                <a:latin typeface="Instrument Sans Semi Bold" pitchFamily="34" charset="0"/>
                <a:ea typeface="Instrument Sans Semi Bold" pitchFamily="34" charset="-122"/>
                <a:cs typeface="Instrument Sans Semi Bold" pitchFamily="34" charset="-120"/>
              </a:rPr>
              <a:t>3.5-4</a:t>
            </a:r>
            <a:endParaRPr lang="en-US" sz="3500" dirty="0"/>
          </a:p>
        </p:txBody>
      </p:sp>
      <p:sp>
        <p:nvSpPr>
          <p:cNvPr id="8" name="Text 5"/>
          <p:cNvSpPr/>
          <p:nvPr/>
        </p:nvSpPr>
        <p:spPr>
          <a:xfrm>
            <a:off x="9205317" y="3308271"/>
            <a:ext cx="1706047" cy="213241"/>
          </a:xfrm>
          <a:prstGeom prst="rect">
            <a:avLst/>
          </a:prstGeom>
          <a:noFill/>
          <a:ln/>
        </p:spPr>
        <p:txBody>
          <a:bodyPr wrap="none" lIns="0" tIns="0" rIns="0" bIns="0" rtlCol="0" anchor="t"/>
          <a:lstStyle/>
          <a:p>
            <a:pPr marL="0" indent="0" algn="ctr">
              <a:lnSpc>
                <a:spcPts val="1650"/>
              </a:lnSpc>
              <a:buNone/>
            </a:pPr>
            <a:r>
              <a:rPr lang="en-US" sz="1300" dirty="0">
                <a:solidFill>
                  <a:srgbClr val="5B5F71"/>
                </a:solidFill>
                <a:latin typeface="Instrument Sans Semi Bold" pitchFamily="34" charset="0"/>
                <a:ea typeface="Instrument Sans Semi Bold" pitchFamily="34" charset="-122"/>
                <a:cs typeface="Instrument Sans Semi Bold" pitchFamily="34" charset="-120"/>
              </a:rPr>
              <a:t>Years</a:t>
            </a:r>
            <a:endParaRPr lang="en-US" sz="1300" dirty="0"/>
          </a:p>
        </p:txBody>
      </p:sp>
      <p:sp>
        <p:nvSpPr>
          <p:cNvPr id="9" name="Text 6"/>
          <p:cNvSpPr/>
          <p:nvPr/>
        </p:nvSpPr>
        <p:spPr>
          <a:xfrm>
            <a:off x="5964079" y="3603308"/>
            <a:ext cx="8188643" cy="218242"/>
          </a:xfrm>
          <a:prstGeom prst="rect">
            <a:avLst/>
          </a:prstGeom>
          <a:noFill/>
          <a:ln/>
        </p:spPr>
        <p:txBody>
          <a:bodyPr wrap="none" lIns="0" tIns="0" rIns="0" bIns="0" rtlCol="0" anchor="t"/>
          <a:lstStyle/>
          <a:p>
            <a:pPr marL="0" indent="0" algn="ctr">
              <a:lnSpc>
                <a:spcPts val="170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Typical payback period</a:t>
            </a:r>
            <a:endParaRPr lang="en-US" sz="1050" dirty="0"/>
          </a:p>
        </p:txBody>
      </p:sp>
      <p:sp>
        <p:nvSpPr>
          <p:cNvPr id="10" name="Text 7"/>
          <p:cNvSpPr/>
          <p:nvPr/>
        </p:nvSpPr>
        <p:spPr>
          <a:xfrm>
            <a:off x="5964079" y="4299228"/>
            <a:ext cx="8188643" cy="450413"/>
          </a:xfrm>
          <a:prstGeom prst="rect">
            <a:avLst/>
          </a:prstGeom>
          <a:noFill/>
          <a:ln/>
        </p:spPr>
        <p:txBody>
          <a:bodyPr wrap="none" lIns="0" tIns="0" rIns="0" bIns="0" rtlCol="0" anchor="t"/>
          <a:lstStyle/>
          <a:p>
            <a:pPr marL="0" indent="0" algn="ctr">
              <a:lnSpc>
                <a:spcPts val="3500"/>
              </a:lnSpc>
              <a:buNone/>
            </a:pPr>
            <a:r>
              <a:rPr lang="en-US" sz="3500" dirty="0">
                <a:solidFill>
                  <a:srgbClr val="5B5F71"/>
                </a:solidFill>
                <a:latin typeface="Instrument Sans Semi Bold" pitchFamily="34" charset="0"/>
                <a:ea typeface="Instrument Sans Semi Bold" pitchFamily="34" charset="-122"/>
                <a:cs typeface="Instrument Sans Semi Bold" pitchFamily="34" charset="-120"/>
              </a:rPr>
              <a:t>$2.4M</a:t>
            </a:r>
            <a:endParaRPr lang="en-US" sz="3500" dirty="0"/>
          </a:p>
        </p:txBody>
      </p:sp>
      <p:sp>
        <p:nvSpPr>
          <p:cNvPr id="11" name="Text 8"/>
          <p:cNvSpPr/>
          <p:nvPr/>
        </p:nvSpPr>
        <p:spPr>
          <a:xfrm>
            <a:off x="9205317" y="4920139"/>
            <a:ext cx="1706047" cy="213241"/>
          </a:xfrm>
          <a:prstGeom prst="rect">
            <a:avLst/>
          </a:prstGeom>
          <a:noFill/>
          <a:ln/>
        </p:spPr>
        <p:txBody>
          <a:bodyPr wrap="none" lIns="0" tIns="0" rIns="0" bIns="0" rtlCol="0" anchor="t"/>
          <a:lstStyle/>
          <a:p>
            <a:pPr marL="0" indent="0" algn="ctr">
              <a:lnSpc>
                <a:spcPts val="1650"/>
              </a:lnSpc>
              <a:buNone/>
            </a:pPr>
            <a:r>
              <a:rPr lang="en-US" sz="1300" dirty="0">
                <a:solidFill>
                  <a:srgbClr val="5B5F71"/>
                </a:solidFill>
                <a:latin typeface="Instrument Sans Semi Bold" pitchFamily="34" charset="0"/>
                <a:ea typeface="Instrument Sans Semi Bold" pitchFamily="34" charset="-122"/>
                <a:cs typeface="Instrument Sans Semi Bold" pitchFamily="34" charset="-120"/>
              </a:rPr>
              <a:t>Annual Revenue</a:t>
            </a:r>
            <a:endParaRPr lang="en-US" sz="1300" dirty="0"/>
          </a:p>
        </p:txBody>
      </p:sp>
      <p:sp>
        <p:nvSpPr>
          <p:cNvPr id="12" name="Text 9"/>
          <p:cNvSpPr/>
          <p:nvPr/>
        </p:nvSpPr>
        <p:spPr>
          <a:xfrm>
            <a:off x="5964079" y="5215176"/>
            <a:ext cx="8188643" cy="218242"/>
          </a:xfrm>
          <a:prstGeom prst="rect">
            <a:avLst/>
          </a:prstGeom>
          <a:noFill/>
          <a:ln/>
        </p:spPr>
        <p:txBody>
          <a:bodyPr wrap="none" lIns="0" tIns="0" rIns="0" bIns="0" rtlCol="0" anchor="t"/>
          <a:lstStyle/>
          <a:p>
            <a:pPr marL="0" indent="0" algn="ctr">
              <a:lnSpc>
                <a:spcPts val="170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For 100MW plant with trackers</a:t>
            </a:r>
            <a:endParaRPr lang="en-US" sz="1050" dirty="0"/>
          </a:p>
        </p:txBody>
      </p:sp>
      <p:sp>
        <p:nvSpPr>
          <p:cNvPr id="13" name="Text 10"/>
          <p:cNvSpPr/>
          <p:nvPr/>
        </p:nvSpPr>
        <p:spPr>
          <a:xfrm>
            <a:off x="5964079" y="5911096"/>
            <a:ext cx="8188643" cy="450413"/>
          </a:xfrm>
          <a:prstGeom prst="rect">
            <a:avLst/>
          </a:prstGeom>
          <a:noFill/>
          <a:ln/>
        </p:spPr>
        <p:txBody>
          <a:bodyPr wrap="none" lIns="0" tIns="0" rIns="0" bIns="0" rtlCol="0" anchor="t"/>
          <a:lstStyle/>
          <a:p>
            <a:pPr marL="0" indent="0" algn="ctr">
              <a:lnSpc>
                <a:spcPts val="3500"/>
              </a:lnSpc>
              <a:buNone/>
            </a:pPr>
            <a:r>
              <a:rPr lang="en-US" sz="3500" dirty="0">
                <a:solidFill>
                  <a:srgbClr val="5B5F71"/>
                </a:solidFill>
                <a:latin typeface="Instrument Sans Semi Bold" pitchFamily="34" charset="0"/>
                <a:ea typeface="Instrument Sans Semi Bold" pitchFamily="34" charset="-122"/>
                <a:cs typeface="Instrument Sans Semi Bold" pitchFamily="34" charset="-120"/>
              </a:rPr>
              <a:t>2.1</a:t>
            </a:r>
            <a:endParaRPr lang="en-US" sz="3500" dirty="0"/>
          </a:p>
        </p:txBody>
      </p:sp>
      <p:sp>
        <p:nvSpPr>
          <p:cNvPr id="14" name="Text 11"/>
          <p:cNvSpPr/>
          <p:nvPr/>
        </p:nvSpPr>
        <p:spPr>
          <a:xfrm>
            <a:off x="9205317" y="6532007"/>
            <a:ext cx="1706047" cy="213241"/>
          </a:xfrm>
          <a:prstGeom prst="rect">
            <a:avLst/>
          </a:prstGeom>
          <a:noFill/>
          <a:ln/>
        </p:spPr>
        <p:txBody>
          <a:bodyPr wrap="none" lIns="0" tIns="0" rIns="0" bIns="0" rtlCol="0" anchor="t"/>
          <a:lstStyle/>
          <a:p>
            <a:pPr marL="0" indent="0" algn="ctr">
              <a:lnSpc>
                <a:spcPts val="1650"/>
              </a:lnSpc>
              <a:buNone/>
            </a:pPr>
            <a:r>
              <a:rPr lang="en-US" sz="1300" dirty="0">
                <a:solidFill>
                  <a:srgbClr val="5B5F71"/>
                </a:solidFill>
                <a:latin typeface="Instrument Sans Semi Bold" pitchFamily="34" charset="0"/>
                <a:ea typeface="Instrument Sans Semi Bold" pitchFamily="34" charset="-122"/>
                <a:cs typeface="Instrument Sans Semi Bold" pitchFamily="34" charset="-120"/>
              </a:rPr>
              <a:t>Tons CO₂</a:t>
            </a:r>
            <a:endParaRPr lang="en-US" sz="1300" dirty="0"/>
          </a:p>
        </p:txBody>
      </p:sp>
      <p:sp>
        <p:nvSpPr>
          <p:cNvPr id="15" name="Text 12"/>
          <p:cNvSpPr/>
          <p:nvPr/>
        </p:nvSpPr>
        <p:spPr>
          <a:xfrm>
            <a:off x="5964079" y="6827044"/>
            <a:ext cx="8188643" cy="218242"/>
          </a:xfrm>
          <a:prstGeom prst="rect">
            <a:avLst/>
          </a:prstGeom>
          <a:noFill/>
          <a:ln/>
        </p:spPr>
        <p:txBody>
          <a:bodyPr wrap="none" lIns="0" tIns="0" rIns="0" bIns="0" rtlCol="0" anchor="t"/>
          <a:lstStyle/>
          <a:p>
            <a:pPr marL="0" indent="0" algn="ctr">
              <a:lnSpc>
                <a:spcPts val="170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Emissions prevented per MW yearly</a:t>
            </a:r>
            <a:endParaRPr lang="en-US" sz="1050" dirty="0"/>
          </a:p>
        </p:txBody>
      </p:sp>
      <p:sp>
        <p:nvSpPr>
          <p:cNvPr id="16" name="Text 13"/>
          <p:cNvSpPr/>
          <p:nvPr/>
        </p:nvSpPr>
        <p:spPr>
          <a:xfrm>
            <a:off x="5964079" y="7198757"/>
            <a:ext cx="8188643" cy="654725"/>
          </a:xfrm>
          <a:prstGeom prst="rect">
            <a:avLst/>
          </a:prstGeom>
          <a:noFill/>
          <a:ln/>
        </p:spPr>
        <p:txBody>
          <a:bodyPr wrap="square" lIns="0" tIns="0" rIns="0" bIns="0" rtlCol="0" anchor="t"/>
          <a:lstStyle/>
          <a:p>
            <a:pPr marL="0" indent="0" algn="l">
              <a:lnSpc>
                <a:spcPts val="170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The financial analysis demonstrates that despite the higher initial investment, AI-powered tracking systems deliver substantial returns through increased energy production and operational efficiencies. Environmental benefits further enhance the value proposition by contributing to sustainability goals.</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77240" y="610672"/>
            <a:ext cx="7539514" cy="693896"/>
          </a:xfrm>
          <a:prstGeom prst="rect">
            <a:avLst/>
          </a:prstGeom>
          <a:noFill/>
          <a:ln/>
        </p:spPr>
        <p:txBody>
          <a:bodyPr wrap="none" lIns="0" tIns="0" rIns="0" bIns="0" rtlCol="0" anchor="t"/>
          <a:lstStyle/>
          <a:p>
            <a:pPr marL="0" indent="0" algn="l">
              <a:lnSpc>
                <a:spcPts val="5450"/>
              </a:lnSpc>
              <a:buNone/>
            </a:pPr>
            <a:r>
              <a:rPr lang="en-US" sz="4350" dirty="0">
                <a:solidFill>
                  <a:srgbClr val="505468"/>
                </a:solidFill>
                <a:latin typeface="Instrument Sans Semi Bold" pitchFamily="34" charset="0"/>
                <a:ea typeface="Instrument Sans Semi Bold" pitchFamily="34" charset="-122"/>
                <a:cs typeface="Instrument Sans Semi Bold" pitchFamily="34" charset="-120"/>
              </a:rPr>
              <a:t>Conclusion &amp; Future Outlook</a:t>
            </a:r>
            <a:endParaRPr lang="en-US" sz="4350" dirty="0"/>
          </a:p>
        </p:txBody>
      </p:sp>
      <p:pic>
        <p:nvPicPr>
          <p:cNvPr id="3" name="Image 0" descr="preencoded.png"/>
          <p:cNvPicPr>
            <a:picLocks noChangeAspect="1"/>
          </p:cNvPicPr>
          <p:nvPr/>
        </p:nvPicPr>
        <p:blipFill>
          <a:blip r:embed="rId3"/>
          <a:stretch>
            <a:fillRect/>
          </a:stretch>
        </p:blipFill>
        <p:spPr>
          <a:xfrm>
            <a:off x="2967395" y="1748671"/>
            <a:ext cx="2157413" cy="1279684"/>
          </a:xfrm>
          <a:prstGeom prst="rect">
            <a:avLst/>
          </a:prstGeom>
        </p:spPr>
      </p:pic>
      <p:pic>
        <p:nvPicPr>
          <p:cNvPr id="4" name="Image 1" descr="preencoded.png"/>
          <p:cNvPicPr>
            <a:picLocks noChangeAspect="1"/>
          </p:cNvPicPr>
          <p:nvPr/>
        </p:nvPicPr>
        <p:blipFill>
          <a:blip r:embed="rId4"/>
          <a:stretch>
            <a:fillRect/>
          </a:stretch>
        </p:blipFill>
        <p:spPr>
          <a:xfrm>
            <a:off x="3889891" y="2351842"/>
            <a:ext cx="312301" cy="390406"/>
          </a:xfrm>
          <a:prstGeom prst="rect">
            <a:avLst/>
          </a:prstGeom>
        </p:spPr>
      </p:pic>
      <p:sp>
        <p:nvSpPr>
          <p:cNvPr id="5" name="Text 1"/>
          <p:cNvSpPr/>
          <p:nvPr/>
        </p:nvSpPr>
        <p:spPr>
          <a:xfrm>
            <a:off x="5346859" y="1970723"/>
            <a:ext cx="3108722" cy="347067"/>
          </a:xfrm>
          <a:prstGeom prst="rect">
            <a:avLst/>
          </a:prstGeom>
          <a:noFill/>
          <a:ln/>
        </p:spPr>
        <p:txBody>
          <a:bodyPr wrap="none" lIns="0" tIns="0" rIns="0" bIns="0" rtlCol="0" anchor="t"/>
          <a:lstStyle/>
          <a:p>
            <a:pPr marL="0" indent="0" algn="l">
              <a:lnSpc>
                <a:spcPts val="2700"/>
              </a:lnSpc>
              <a:buNone/>
            </a:pPr>
            <a:r>
              <a:rPr lang="en-US" sz="2150" dirty="0">
                <a:solidFill>
                  <a:srgbClr val="5B5F71"/>
                </a:solidFill>
                <a:latin typeface="Instrument Sans Semi Bold" pitchFamily="34" charset="0"/>
                <a:ea typeface="Instrument Sans Semi Bold" pitchFamily="34" charset="-122"/>
                <a:cs typeface="Instrument Sans Semi Bold" pitchFamily="34" charset="-120"/>
              </a:rPr>
              <a:t>40%+ System Efficiency</a:t>
            </a:r>
            <a:endParaRPr lang="en-US" sz="2150" dirty="0"/>
          </a:p>
        </p:txBody>
      </p:sp>
      <p:sp>
        <p:nvSpPr>
          <p:cNvPr id="6" name="Text 2"/>
          <p:cNvSpPr/>
          <p:nvPr/>
        </p:nvSpPr>
        <p:spPr>
          <a:xfrm>
            <a:off x="5346859" y="2451021"/>
            <a:ext cx="3108722" cy="355283"/>
          </a:xfrm>
          <a:prstGeom prst="rect">
            <a:avLst/>
          </a:prstGeom>
          <a:noFill/>
          <a:ln/>
        </p:spPr>
        <p:txBody>
          <a:bodyPr wrap="none" lIns="0" tIns="0" rIns="0" bIns="0" rtlCol="0" anchor="t"/>
          <a:lstStyle/>
          <a:p>
            <a:pPr marL="0" indent="0" algn="l">
              <a:lnSpc>
                <a:spcPts val="275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Potential by 2030</a:t>
            </a:r>
            <a:endParaRPr lang="en-US" sz="1700" dirty="0"/>
          </a:p>
        </p:txBody>
      </p:sp>
      <p:sp>
        <p:nvSpPr>
          <p:cNvPr id="7" name="Shape 3"/>
          <p:cNvSpPr/>
          <p:nvPr/>
        </p:nvSpPr>
        <p:spPr>
          <a:xfrm>
            <a:off x="5180290" y="3040856"/>
            <a:ext cx="8617387" cy="15240"/>
          </a:xfrm>
          <a:prstGeom prst="roundRect">
            <a:avLst>
              <a:gd name="adj" fmla="val 612084"/>
            </a:avLst>
          </a:prstGeom>
          <a:solidFill>
            <a:srgbClr val="C8C9CF"/>
          </a:solidFill>
          <a:ln/>
        </p:spPr>
      </p:sp>
      <p:pic>
        <p:nvPicPr>
          <p:cNvPr id="8" name="Image 2" descr="preencoded.png"/>
          <p:cNvPicPr>
            <a:picLocks noChangeAspect="1"/>
          </p:cNvPicPr>
          <p:nvPr/>
        </p:nvPicPr>
        <p:blipFill>
          <a:blip r:embed="rId5"/>
          <a:stretch>
            <a:fillRect/>
          </a:stretch>
        </p:blipFill>
        <p:spPr>
          <a:xfrm>
            <a:off x="1888688" y="3083838"/>
            <a:ext cx="4314944" cy="1279684"/>
          </a:xfrm>
          <a:prstGeom prst="rect">
            <a:avLst/>
          </a:prstGeom>
        </p:spPr>
      </p:pic>
      <p:pic>
        <p:nvPicPr>
          <p:cNvPr id="9" name="Image 3" descr="preencoded.png"/>
          <p:cNvPicPr>
            <a:picLocks noChangeAspect="1"/>
          </p:cNvPicPr>
          <p:nvPr/>
        </p:nvPicPr>
        <p:blipFill>
          <a:blip r:embed="rId6"/>
          <a:stretch>
            <a:fillRect/>
          </a:stretch>
        </p:blipFill>
        <p:spPr>
          <a:xfrm>
            <a:off x="3889891" y="3528417"/>
            <a:ext cx="312301" cy="390406"/>
          </a:xfrm>
          <a:prstGeom prst="rect">
            <a:avLst/>
          </a:prstGeom>
        </p:spPr>
      </p:pic>
      <p:sp>
        <p:nvSpPr>
          <p:cNvPr id="10" name="Text 4"/>
          <p:cNvSpPr/>
          <p:nvPr/>
        </p:nvSpPr>
        <p:spPr>
          <a:xfrm>
            <a:off x="6425684" y="3305889"/>
            <a:ext cx="3170872" cy="347067"/>
          </a:xfrm>
          <a:prstGeom prst="rect">
            <a:avLst/>
          </a:prstGeom>
          <a:noFill/>
          <a:ln/>
        </p:spPr>
        <p:txBody>
          <a:bodyPr wrap="none" lIns="0" tIns="0" rIns="0" bIns="0" rtlCol="0" anchor="t"/>
          <a:lstStyle/>
          <a:p>
            <a:pPr marL="0" indent="0" algn="l">
              <a:lnSpc>
                <a:spcPts val="2700"/>
              </a:lnSpc>
              <a:buNone/>
            </a:pPr>
            <a:r>
              <a:rPr lang="en-US" sz="2150" dirty="0">
                <a:solidFill>
                  <a:srgbClr val="5B5F71"/>
                </a:solidFill>
                <a:latin typeface="Instrument Sans Semi Bold" pitchFamily="34" charset="0"/>
                <a:ea typeface="Instrument Sans Semi Bold" pitchFamily="34" charset="-122"/>
                <a:cs typeface="Instrument Sans Semi Bold" pitchFamily="34" charset="-120"/>
              </a:rPr>
              <a:t>Integrated Technologies</a:t>
            </a:r>
            <a:endParaRPr lang="en-US" sz="2150" dirty="0"/>
          </a:p>
        </p:txBody>
      </p:sp>
      <p:sp>
        <p:nvSpPr>
          <p:cNvPr id="11" name="Text 5"/>
          <p:cNvSpPr/>
          <p:nvPr/>
        </p:nvSpPr>
        <p:spPr>
          <a:xfrm>
            <a:off x="6425684" y="3786188"/>
            <a:ext cx="3611999" cy="355283"/>
          </a:xfrm>
          <a:prstGeom prst="rect">
            <a:avLst/>
          </a:prstGeom>
          <a:noFill/>
          <a:ln/>
        </p:spPr>
        <p:txBody>
          <a:bodyPr wrap="none" lIns="0" tIns="0" rIns="0" bIns="0" rtlCol="0" anchor="t"/>
          <a:lstStyle/>
          <a:p>
            <a:pPr marL="0" indent="0" algn="l">
              <a:lnSpc>
                <a:spcPts val="275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Perovskite + AI + Floating platforms</a:t>
            </a:r>
            <a:endParaRPr lang="en-US" sz="1700" dirty="0"/>
          </a:p>
        </p:txBody>
      </p:sp>
      <p:sp>
        <p:nvSpPr>
          <p:cNvPr id="12" name="Shape 6"/>
          <p:cNvSpPr/>
          <p:nvPr/>
        </p:nvSpPr>
        <p:spPr>
          <a:xfrm>
            <a:off x="6259116" y="4376023"/>
            <a:ext cx="7538561" cy="15240"/>
          </a:xfrm>
          <a:prstGeom prst="roundRect">
            <a:avLst>
              <a:gd name="adj" fmla="val 612084"/>
            </a:avLst>
          </a:prstGeom>
          <a:solidFill>
            <a:srgbClr val="C8C9CF"/>
          </a:solidFill>
          <a:ln/>
        </p:spPr>
      </p:sp>
      <p:pic>
        <p:nvPicPr>
          <p:cNvPr id="13" name="Image 4" descr="preencoded.png"/>
          <p:cNvPicPr>
            <a:picLocks noChangeAspect="1"/>
          </p:cNvPicPr>
          <p:nvPr/>
        </p:nvPicPr>
        <p:blipFill>
          <a:blip r:embed="rId7"/>
          <a:stretch>
            <a:fillRect/>
          </a:stretch>
        </p:blipFill>
        <p:spPr>
          <a:xfrm>
            <a:off x="809863" y="4419005"/>
            <a:ext cx="6472476" cy="1279684"/>
          </a:xfrm>
          <a:prstGeom prst="rect">
            <a:avLst/>
          </a:prstGeom>
        </p:spPr>
      </p:pic>
      <p:pic>
        <p:nvPicPr>
          <p:cNvPr id="14" name="Image 5" descr="preencoded.png"/>
          <p:cNvPicPr>
            <a:picLocks noChangeAspect="1"/>
          </p:cNvPicPr>
          <p:nvPr/>
        </p:nvPicPr>
        <p:blipFill>
          <a:blip r:embed="rId8"/>
          <a:stretch>
            <a:fillRect/>
          </a:stretch>
        </p:blipFill>
        <p:spPr>
          <a:xfrm>
            <a:off x="3889891" y="4863584"/>
            <a:ext cx="312301" cy="390406"/>
          </a:xfrm>
          <a:prstGeom prst="rect">
            <a:avLst/>
          </a:prstGeom>
        </p:spPr>
      </p:pic>
      <p:sp>
        <p:nvSpPr>
          <p:cNvPr id="15" name="Text 7"/>
          <p:cNvSpPr/>
          <p:nvPr/>
        </p:nvSpPr>
        <p:spPr>
          <a:xfrm>
            <a:off x="7504390" y="4641056"/>
            <a:ext cx="3570208" cy="347067"/>
          </a:xfrm>
          <a:prstGeom prst="rect">
            <a:avLst/>
          </a:prstGeom>
          <a:noFill/>
          <a:ln/>
        </p:spPr>
        <p:txBody>
          <a:bodyPr wrap="none" lIns="0" tIns="0" rIns="0" bIns="0" rtlCol="0" anchor="t"/>
          <a:lstStyle/>
          <a:p>
            <a:pPr marL="0" indent="0" algn="l">
              <a:lnSpc>
                <a:spcPts val="2700"/>
              </a:lnSpc>
              <a:buNone/>
            </a:pPr>
            <a:r>
              <a:rPr lang="en-US" sz="2150" dirty="0">
                <a:solidFill>
                  <a:srgbClr val="5B5F71"/>
                </a:solidFill>
                <a:latin typeface="Instrument Sans Semi Bold" pitchFamily="34" charset="0"/>
                <a:ea typeface="Instrument Sans Semi Bold" pitchFamily="34" charset="-122"/>
                <a:cs typeface="Instrument Sans Semi Bold" pitchFamily="34" charset="-120"/>
              </a:rPr>
              <a:t>Current AI Tracking System</a:t>
            </a:r>
            <a:endParaRPr lang="en-US" sz="2150" dirty="0"/>
          </a:p>
        </p:txBody>
      </p:sp>
      <p:sp>
        <p:nvSpPr>
          <p:cNvPr id="16" name="Text 8"/>
          <p:cNvSpPr/>
          <p:nvPr/>
        </p:nvSpPr>
        <p:spPr>
          <a:xfrm>
            <a:off x="7504390" y="5121354"/>
            <a:ext cx="3570208" cy="355283"/>
          </a:xfrm>
          <a:prstGeom prst="rect">
            <a:avLst/>
          </a:prstGeom>
          <a:noFill/>
          <a:ln/>
        </p:spPr>
        <p:txBody>
          <a:bodyPr wrap="none" lIns="0" tIns="0" rIns="0" bIns="0" rtlCol="0" anchor="t"/>
          <a:lstStyle/>
          <a:p>
            <a:pPr marL="0" indent="0" algn="l">
              <a:lnSpc>
                <a:spcPts val="275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23% energy gain, 1.5° accuracy</a:t>
            </a:r>
            <a:endParaRPr lang="en-US" sz="1700" dirty="0"/>
          </a:p>
        </p:txBody>
      </p:sp>
      <p:sp>
        <p:nvSpPr>
          <p:cNvPr id="17" name="Text 9"/>
          <p:cNvSpPr/>
          <p:nvPr/>
        </p:nvSpPr>
        <p:spPr>
          <a:xfrm>
            <a:off x="777240" y="5948482"/>
            <a:ext cx="13075920" cy="710565"/>
          </a:xfrm>
          <a:prstGeom prst="rect">
            <a:avLst/>
          </a:prstGeom>
          <a:noFill/>
          <a:ln/>
        </p:spPr>
        <p:txBody>
          <a:bodyPr wrap="square" lIns="0" tIns="0" rIns="0" bIns="0" rtlCol="0" anchor="t"/>
          <a:lstStyle/>
          <a:p>
            <a:pPr marL="0" indent="0" algn="l">
              <a:lnSpc>
                <a:spcPts val="275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Our AI-powered solar tracking system demonstrates measurable improvements in energy capture while aligning with global solar industry trends. The technology provides both immediate benefits and a foundation for future advancements.</a:t>
            </a:r>
            <a:endParaRPr lang="en-US" sz="1700" dirty="0"/>
          </a:p>
        </p:txBody>
      </p:sp>
      <p:sp>
        <p:nvSpPr>
          <p:cNvPr id="18" name="Text 10"/>
          <p:cNvSpPr/>
          <p:nvPr/>
        </p:nvSpPr>
        <p:spPr>
          <a:xfrm>
            <a:off x="777240" y="6908840"/>
            <a:ext cx="13075920" cy="710565"/>
          </a:xfrm>
          <a:prstGeom prst="rect">
            <a:avLst/>
          </a:prstGeom>
          <a:noFill/>
          <a:ln/>
        </p:spPr>
        <p:txBody>
          <a:bodyPr wrap="square" lIns="0" tIns="0" rIns="0" bIns="0" rtlCol="0" anchor="t"/>
          <a:lstStyle/>
          <a:p>
            <a:pPr marL="0" indent="0" algn="l">
              <a:lnSpc>
                <a:spcPts val="275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Implementation alongside emerging technologies like perovskite cells and floating platforms could achieve system efficiency exceeding 40% by 2030, revolutionizing the economics and environmental impact of solar energy.</a:t>
            </a:r>
            <a:endParaRPr lang="en-US" sz="1700" dirty="0"/>
          </a:p>
        </p:txBody>
      </p:sp>
      <p:sp>
        <p:nvSpPr>
          <p:cNvPr id="19" name="Rectangle 18">
            <a:extLst>
              <a:ext uri="{FF2B5EF4-FFF2-40B4-BE49-F238E27FC236}">
                <a16:creationId xmlns:a16="http://schemas.microsoft.com/office/drawing/2014/main" id="{200AA11E-3686-4940-B41F-691F2C3C8C5E}"/>
              </a:ext>
            </a:extLst>
          </p:cNvPr>
          <p:cNvSpPr/>
          <p:nvPr/>
        </p:nvSpPr>
        <p:spPr>
          <a:xfrm>
            <a:off x="12758570" y="7627171"/>
            <a:ext cx="1785769" cy="527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731</Words>
  <Application>Microsoft Office PowerPoint</Application>
  <PresentationFormat>Custom</PresentationFormat>
  <Paragraphs>82</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Calibri</vt:lpstr>
      <vt:lpstr>Arial</vt:lpstr>
      <vt:lpstr>Instrument Sans Medium</vt:lpstr>
      <vt:lpstr>Instrument Sans Semi Bold</vt:lpstr>
      <vt:lpstr>Instrument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imran</cp:lastModifiedBy>
  <cp:revision>2</cp:revision>
  <dcterms:created xsi:type="dcterms:W3CDTF">2025-04-30T20:46:17Z</dcterms:created>
  <dcterms:modified xsi:type="dcterms:W3CDTF">2025-05-03T10:01:47Z</dcterms:modified>
</cp:coreProperties>
</file>